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1" r:id="rId3"/>
    <p:sldId id="262" r:id="rId4"/>
    <p:sldId id="257" r:id="rId5"/>
    <p:sldId id="258" r:id="rId6"/>
    <p:sldId id="259" r:id="rId7"/>
    <p:sldId id="260"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6" r:id="rId2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C8158E9C-6DC5-40A9-9B54-C6A75FD55D9D}">
          <p14:sldIdLst>
            <p14:sldId id="256"/>
            <p14:sldId id="261"/>
            <p14:sldId id="262"/>
            <p14:sldId id="257"/>
            <p14:sldId id="258"/>
            <p14:sldId id="259"/>
            <p14:sldId id="260"/>
            <p14:sldId id="263"/>
            <p14:sldId id="264"/>
            <p14:sldId id="265"/>
            <p14:sldId id="266"/>
            <p14:sldId id="267"/>
            <p14:sldId id="268"/>
            <p14:sldId id="269"/>
            <p14:sldId id="270"/>
            <p14:sldId id="271"/>
            <p14:sldId id="272"/>
            <p14:sldId id="273"/>
            <p14:sldId id="274"/>
            <p14:sldId id="276"/>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3" d="100"/>
          <a:sy n="63" d="100"/>
        </p:scale>
        <p:origin x="32"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1A25E668-C389-4454-8B7E-E4F9DB32C91E}" type="datetimeFigureOut">
              <a:rPr lang="zh-CN" altLang="en-US" smtClean="0"/>
              <a:t>2016/9/27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0500FFD-BEA8-4282-B1B2-D0524E65B1A0}" type="slidenum">
              <a:rPr lang="zh-CN" altLang="en-US" smtClean="0"/>
              <a:t>‹#›</a:t>
            </a:fld>
            <a:endParaRPr lang="zh-CN" altLang="en-US"/>
          </a:p>
        </p:txBody>
      </p:sp>
    </p:spTree>
    <p:extLst>
      <p:ext uri="{BB962C8B-B14F-4D97-AF65-F5344CB8AC3E}">
        <p14:creationId xmlns:p14="http://schemas.microsoft.com/office/powerpoint/2010/main" val="7215077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1A25E668-C389-4454-8B7E-E4F9DB32C91E}" type="datetimeFigureOut">
              <a:rPr lang="zh-CN" altLang="en-US" smtClean="0"/>
              <a:t>2016/9/27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0500FFD-BEA8-4282-B1B2-D0524E65B1A0}" type="slidenum">
              <a:rPr lang="zh-CN" altLang="en-US" smtClean="0"/>
              <a:t>‹#›</a:t>
            </a:fld>
            <a:endParaRPr lang="zh-CN" altLang="en-US"/>
          </a:p>
        </p:txBody>
      </p:sp>
    </p:spTree>
    <p:extLst>
      <p:ext uri="{BB962C8B-B14F-4D97-AF65-F5344CB8AC3E}">
        <p14:creationId xmlns:p14="http://schemas.microsoft.com/office/powerpoint/2010/main" val="9340862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1A25E668-C389-4454-8B7E-E4F9DB32C91E}" type="datetimeFigureOut">
              <a:rPr lang="zh-CN" altLang="en-US" smtClean="0"/>
              <a:t>2016/9/27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0500FFD-BEA8-4282-B1B2-D0524E65B1A0}" type="slidenum">
              <a:rPr lang="zh-CN" altLang="en-US" smtClean="0"/>
              <a:t>‹#›</a:t>
            </a:fld>
            <a:endParaRPr lang="zh-CN" altLang="en-US"/>
          </a:p>
        </p:txBody>
      </p:sp>
    </p:spTree>
    <p:extLst>
      <p:ext uri="{BB962C8B-B14F-4D97-AF65-F5344CB8AC3E}">
        <p14:creationId xmlns:p14="http://schemas.microsoft.com/office/powerpoint/2010/main" val="39591459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1A25E668-C389-4454-8B7E-E4F9DB32C91E}" type="datetimeFigureOut">
              <a:rPr lang="zh-CN" altLang="en-US" smtClean="0"/>
              <a:t>2016/9/27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0500FFD-BEA8-4282-B1B2-D0524E65B1A0}" type="slidenum">
              <a:rPr lang="zh-CN" altLang="en-US" smtClean="0"/>
              <a:t>‹#›</a:t>
            </a:fld>
            <a:endParaRPr lang="zh-CN" altLang="en-US"/>
          </a:p>
        </p:txBody>
      </p:sp>
    </p:spTree>
    <p:extLst>
      <p:ext uri="{BB962C8B-B14F-4D97-AF65-F5344CB8AC3E}">
        <p14:creationId xmlns:p14="http://schemas.microsoft.com/office/powerpoint/2010/main" val="27175052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1A25E668-C389-4454-8B7E-E4F9DB32C91E}" type="datetimeFigureOut">
              <a:rPr lang="zh-CN" altLang="en-US" smtClean="0"/>
              <a:t>2016/9/27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0500FFD-BEA8-4282-B1B2-D0524E65B1A0}" type="slidenum">
              <a:rPr lang="zh-CN" altLang="en-US" smtClean="0"/>
              <a:t>‹#›</a:t>
            </a:fld>
            <a:endParaRPr lang="zh-CN" altLang="en-US"/>
          </a:p>
        </p:txBody>
      </p:sp>
    </p:spTree>
    <p:extLst>
      <p:ext uri="{BB962C8B-B14F-4D97-AF65-F5344CB8AC3E}">
        <p14:creationId xmlns:p14="http://schemas.microsoft.com/office/powerpoint/2010/main" val="18086081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1A25E668-C389-4454-8B7E-E4F9DB32C91E}" type="datetimeFigureOut">
              <a:rPr lang="zh-CN" altLang="en-US" smtClean="0"/>
              <a:t>2016/9/27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0500FFD-BEA8-4282-B1B2-D0524E65B1A0}" type="slidenum">
              <a:rPr lang="zh-CN" altLang="en-US" smtClean="0"/>
              <a:t>‹#›</a:t>
            </a:fld>
            <a:endParaRPr lang="zh-CN" altLang="en-US"/>
          </a:p>
        </p:txBody>
      </p:sp>
    </p:spTree>
    <p:extLst>
      <p:ext uri="{BB962C8B-B14F-4D97-AF65-F5344CB8AC3E}">
        <p14:creationId xmlns:p14="http://schemas.microsoft.com/office/powerpoint/2010/main" val="23971745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1A25E668-C389-4454-8B7E-E4F9DB32C91E}" type="datetimeFigureOut">
              <a:rPr lang="zh-CN" altLang="en-US" smtClean="0"/>
              <a:t>2016/9/27</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20500FFD-BEA8-4282-B1B2-D0524E65B1A0}" type="slidenum">
              <a:rPr lang="zh-CN" altLang="en-US" smtClean="0"/>
              <a:t>‹#›</a:t>
            </a:fld>
            <a:endParaRPr lang="zh-CN" altLang="en-US"/>
          </a:p>
        </p:txBody>
      </p:sp>
    </p:spTree>
    <p:extLst>
      <p:ext uri="{BB962C8B-B14F-4D97-AF65-F5344CB8AC3E}">
        <p14:creationId xmlns:p14="http://schemas.microsoft.com/office/powerpoint/2010/main" val="30246037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1A25E668-C389-4454-8B7E-E4F9DB32C91E}" type="datetimeFigureOut">
              <a:rPr lang="zh-CN" altLang="en-US" smtClean="0"/>
              <a:t>2016/9/27</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20500FFD-BEA8-4282-B1B2-D0524E65B1A0}" type="slidenum">
              <a:rPr lang="zh-CN" altLang="en-US" smtClean="0"/>
              <a:t>‹#›</a:t>
            </a:fld>
            <a:endParaRPr lang="zh-CN" altLang="en-US"/>
          </a:p>
        </p:txBody>
      </p:sp>
    </p:spTree>
    <p:extLst>
      <p:ext uri="{BB962C8B-B14F-4D97-AF65-F5344CB8AC3E}">
        <p14:creationId xmlns:p14="http://schemas.microsoft.com/office/powerpoint/2010/main" val="3993549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A25E668-C389-4454-8B7E-E4F9DB32C91E}" type="datetimeFigureOut">
              <a:rPr lang="zh-CN" altLang="en-US" smtClean="0"/>
              <a:t>2016/9/27</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20500FFD-BEA8-4282-B1B2-D0524E65B1A0}" type="slidenum">
              <a:rPr lang="zh-CN" altLang="en-US" smtClean="0"/>
              <a:t>‹#›</a:t>
            </a:fld>
            <a:endParaRPr lang="zh-CN" altLang="en-US"/>
          </a:p>
        </p:txBody>
      </p:sp>
    </p:spTree>
    <p:extLst>
      <p:ext uri="{BB962C8B-B14F-4D97-AF65-F5344CB8AC3E}">
        <p14:creationId xmlns:p14="http://schemas.microsoft.com/office/powerpoint/2010/main" val="8702732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1A25E668-C389-4454-8B7E-E4F9DB32C91E}" type="datetimeFigureOut">
              <a:rPr lang="zh-CN" altLang="en-US" smtClean="0"/>
              <a:t>2016/9/27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0500FFD-BEA8-4282-B1B2-D0524E65B1A0}" type="slidenum">
              <a:rPr lang="zh-CN" altLang="en-US" smtClean="0"/>
              <a:t>‹#›</a:t>
            </a:fld>
            <a:endParaRPr lang="zh-CN" altLang="en-US"/>
          </a:p>
        </p:txBody>
      </p:sp>
    </p:spTree>
    <p:extLst>
      <p:ext uri="{BB962C8B-B14F-4D97-AF65-F5344CB8AC3E}">
        <p14:creationId xmlns:p14="http://schemas.microsoft.com/office/powerpoint/2010/main" val="519592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1A25E668-C389-4454-8B7E-E4F9DB32C91E}" type="datetimeFigureOut">
              <a:rPr lang="zh-CN" altLang="en-US" smtClean="0"/>
              <a:t>2016/9/27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0500FFD-BEA8-4282-B1B2-D0524E65B1A0}" type="slidenum">
              <a:rPr lang="zh-CN" altLang="en-US" smtClean="0"/>
              <a:t>‹#›</a:t>
            </a:fld>
            <a:endParaRPr lang="zh-CN" altLang="en-US"/>
          </a:p>
        </p:txBody>
      </p:sp>
    </p:spTree>
    <p:extLst>
      <p:ext uri="{BB962C8B-B14F-4D97-AF65-F5344CB8AC3E}">
        <p14:creationId xmlns:p14="http://schemas.microsoft.com/office/powerpoint/2010/main" val="36488789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A25E668-C389-4454-8B7E-E4F9DB32C91E}" type="datetimeFigureOut">
              <a:rPr lang="zh-CN" altLang="en-US" smtClean="0"/>
              <a:t>2016/9/27</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0500FFD-BEA8-4282-B1B2-D0524E65B1A0}" type="slidenum">
              <a:rPr lang="zh-CN" altLang="en-US" smtClean="0"/>
              <a:t>‹#›</a:t>
            </a:fld>
            <a:endParaRPr lang="zh-CN" altLang="en-US"/>
          </a:p>
        </p:txBody>
      </p:sp>
    </p:spTree>
    <p:extLst>
      <p:ext uri="{BB962C8B-B14F-4D97-AF65-F5344CB8AC3E}">
        <p14:creationId xmlns:p14="http://schemas.microsoft.com/office/powerpoint/2010/main" val="291734271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hyperlink" Target="https://davidsonic.github.io/index/ccbr_2016" TargetMode="External"/><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s://www.cs.toronto.edu/~kriz/cifar.html"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hyperlink" Target="https://davidsonic.github.io/index/ccbr_2016" TargetMode="External"/><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310063" y="1655545"/>
            <a:ext cx="7603958" cy="523220"/>
          </a:xfrm>
          <a:prstGeom prst="rect">
            <a:avLst/>
          </a:prstGeom>
          <a:noFill/>
        </p:spPr>
        <p:txBody>
          <a:bodyPr wrap="square" rtlCol="0">
            <a:spAutoFit/>
          </a:bodyPr>
          <a:lstStyle/>
          <a:p>
            <a:pPr algn="ctr"/>
            <a:r>
              <a:rPr lang="en-US" altLang="zh-CN" sz="2800" dirty="0" smtClean="0"/>
              <a:t>Face Classification: A Specialized Benchmark Study</a:t>
            </a:r>
            <a:endParaRPr lang="zh-CN" altLang="en-US" sz="2800" dirty="0"/>
          </a:p>
        </p:txBody>
      </p:sp>
      <p:sp>
        <p:nvSpPr>
          <p:cNvPr id="5" name="文本框 4"/>
          <p:cNvSpPr txBox="1"/>
          <p:nvPr/>
        </p:nvSpPr>
        <p:spPr>
          <a:xfrm>
            <a:off x="5646730" y="4591518"/>
            <a:ext cx="5284270" cy="369332"/>
          </a:xfrm>
          <a:prstGeom prst="rect">
            <a:avLst/>
          </a:prstGeom>
          <a:noFill/>
        </p:spPr>
        <p:txBody>
          <a:bodyPr wrap="square" rtlCol="0">
            <a:spAutoFit/>
          </a:bodyPr>
          <a:lstStyle/>
          <a:p>
            <a:r>
              <a:rPr lang="en-US" altLang="zh-CN" i="1" dirty="0" err="1" smtClean="0"/>
              <a:t>Jiali</a:t>
            </a:r>
            <a:r>
              <a:rPr lang="en-US" altLang="zh-CN" i="1" dirty="0" smtClean="0"/>
              <a:t> </a:t>
            </a:r>
            <a:r>
              <a:rPr lang="en-US" altLang="zh-CN" i="1" dirty="0" err="1" smtClean="0"/>
              <a:t>Duan</a:t>
            </a:r>
            <a:r>
              <a:rPr lang="en-US" altLang="zh-CN" i="1" dirty="0" smtClean="0"/>
              <a:t> , </a:t>
            </a:r>
            <a:r>
              <a:rPr lang="en-US" altLang="zh-CN" i="1" dirty="0" err="1" smtClean="0"/>
              <a:t>Shengcai</a:t>
            </a:r>
            <a:r>
              <a:rPr lang="en-US" altLang="zh-CN" i="1" dirty="0" smtClean="0"/>
              <a:t> Liao,   </a:t>
            </a:r>
            <a:r>
              <a:rPr lang="en-US" altLang="zh-CN" i="1" dirty="0" err="1" smtClean="0"/>
              <a:t>Shuai</a:t>
            </a:r>
            <a:r>
              <a:rPr lang="en-US" altLang="zh-CN" i="1" dirty="0" smtClean="0"/>
              <a:t> Zhou,   and Stan Z. Li</a:t>
            </a:r>
            <a:endParaRPr lang="zh-CN" altLang="en-US" i="1" dirty="0"/>
          </a:p>
        </p:txBody>
      </p:sp>
      <p:pic>
        <p:nvPicPr>
          <p:cNvPr id="8" name="图片 7"/>
          <p:cNvPicPr>
            <a:picLocks noChangeAspect="1"/>
          </p:cNvPicPr>
          <p:nvPr/>
        </p:nvPicPr>
        <p:blipFill>
          <a:blip r:embed="rId2"/>
          <a:stretch>
            <a:fillRect/>
          </a:stretch>
        </p:blipFill>
        <p:spPr>
          <a:xfrm>
            <a:off x="6624854" y="4667249"/>
            <a:ext cx="58626" cy="99409"/>
          </a:xfrm>
          <a:prstGeom prst="rect">
            <a:avLst/>
          </a:prstGeom>
        </p:spPr>
      </p:pic>
      <p:pic>
        <p:nvPicPr>
          <p:cNvPr id="10" name="图片 9"/>
          <p:cNvPicPr>
            <a:picLocks noChangeAspect="1"/>
          </p:cNvPicPr>
          <p:nvPr/>
        </p:nvPicPr>
        <p:blipFill>
          <a:blip r:embed="rId3"/>
          <a:stretch>
            <a:fillRect/>
          </a:stretch>
        </p:blipFill>
        <p:spPr>
          <a:xfrm>
            <a:off x="10801665" y="4667249"/>
            <a:ext cx="83820" cy="97790"/>
          </a:xfrm>
          <a:prstGeom prst="rect">
            <a:avLst/>
          </a:prstGeom>
        </p:spPr>
      </p:pic>
      <p:pic>
        <p:nvPicPr>
          <p:cNvPr id="11" name="图片 10"/>
          <p:cNvPicPr>
            <a:picLocks noChangeAspect="1"/>
          </p:cNvPicPr>
          <p:nvPr/>
        </p:nvPicPr>
        <p:blipFill>
          <a:blip r:embed="rId4"/>
          <a:stretch>
            <a:fillRect/>
          </a:stretch>
        </p:blipFill>
        <p:spPr>
          <a:xfrm>
            <a:off x="9329016" y="4677460"/>
            <a:ext cx="57552" cy="87579"/>
          </a:xfrm>
          <a:prstGeom prst="rect">
            <a:avLst/>
          </a:prstGeom>
        </p:spPr>
      </p:pic>
      <p:pic>
        <p:nvPicPr>
          <p:cNvPr id="12" name="图片 11"/>
          <p:cNvPicPr>
            <a:picLocks noChangeAspect="1"/>
          </p:cNvPicPr>
          <p:nvPr/>
        </p:nvPicPr>
        <p:blipFill>
          <a:blip r:embed="rId5"/>
          <a:stretch>
            <a:fillRect/>
          </a:stretch>
        </p:blipFill>
        <p:spPr>
          <a:xfrm>
            <a:off x="8079315" y="4672069"/>
            <a:ext cx="171449" cy="112101"/>
          </a:xfrm>
          <a:prstGeom prst="rect">
            <a:avLst/>
          </a:prstGeom>
        </p:spPr>
      </p:pic>
      <p:sp>
        <p:nvSpPr>
          <p:cNvPr id="13" name="文本框 12"/>
          <p:cNvSpPr txBox="1"/>
          <p:nvPr/>
        </p:nvSpPr>
        <p:spPr>
          <a:xfrm>
            <a:off x="5646730" y="5122334"/>
            <a:ext cx="5638800" cy="1200329"/>
          </a:xfrm>
          <a:prstGeom prst="rect">
            <a:avLst/>
          </a:prstGeom>
          <a:noFill/>
        </p:spPr>
        <p:txBody>
          <a:bodyPr wrap="square" rtlCol="0">
            <a:spAutoFit/>
          </a:bodyPr>
          <a:lstStyle/>
          <a:p>
            <a:r>
              <a:rPr lang="en-US" altLang="zh-CN" sz="1200" dirty="0" smtClean="0"/>
              <a:t>  School of Electrical, Electronic and Communication Engineering, University of Chinese Academy of Sciences</a:t>
            </a:r>
          </a:p>
          <a:p>
            <a:r>
              <a:rPr lang="en-US" altLang="zh-CN" sz="1200" dirty="0" smtClean="0"/>
              <a:t>  Center for Biometrics and Security Research &amp; National Laboratory of Pattern Recognition, Institute of Automation, Chinese Academy of Sciences</a:t>
            </a:r>
          </a:p>
          <a:p>
            <a:r>
              <a:rPr lang="en-US" altLang="zh-CN" sz="1200" dirty="0" smtClean="0"/>
              <a:t>  Macau University of Science and </a:t>
            </a:r>
            <a:r>
              <a:rPr lang="en-US" altLang="zh-CN" sz="1200" dirty="0" err="1" smtClean="0"/>
              <a:t>Techonology</a:t>
            </a:r>
            <a:endParaRPr lang="en-US" altLang="zh-CN" sz="1200" dirty="0"/>
          </a:p>
          <a:p>
            <a:r>
              <a:rPr lang="en-US" altLang="zh-CN" sz="1200" dirty="0"/>
              <a:t> </a:t>
            </a:r>
            <a:r>
              <a:rPr lang="en-US" altLang="zh-CN" sz="1200" dirty="0" smtClean="0"/>
              <a:t> Thanks corresponding author</a:t>
            </a:r>
          </a:p>
        </p:txBody>
      </p:sp>
      <p:pic>
        <p:nvPicPr>
          <p:cNvPr id="14" name="图片 13"/>
          <p:cNvPicPr>
            <a:picLocks noChangeAspect="1"/>
          </p:cNvPicPr>
          <p:nvPr/>
        </p:nvPicPr>
        <p:blipFill>
          <a:blip r:embed="rId2"/>
          <a:stretch>
            <a:fillRect/>
          </a:stretch>
        </p:blipFill>
        <p:spPr>
          <a:xfrm>
            <a:off x="5701135" y="5181260"/>
            <a:ext cx="45719" cy="77523"/>
          </a:xfrm>
          <a:prstGeom prst="rect">
            <a:avLst/>
          </a:prstGeom>
        </p:spPr>
      </p:pic>
      <p:pic>
        <p:nvPicPr>
          <p:cNvPr id="15" name="图片 14"/>
          <p:cNvPicPr>
            <a:picLocks noChangeAspect="1"/>
          </p:cNvPicPr>
          <p:nvPr/>
        </p:nvPicPr>
        <p:blipFill>
          <a:blip r:embed="rId3"/>
          <a:stretch>
            <a:fillRect/>
          </a:stretch>
        </p:blipFill>
        <p:spPr>
          <a:xfrm>
            <a:off x="5688229" y="5561767"/>
            <a:ext cx="58626" cy="68397"/>
          </a:xfrm>
          <a:prstGeom prst="rect">
            <a:avLst/>
          </a:prstGeom>
        </p:spPr>
      </p:pic>
      <p:pic>
        <p:nvPicPr>
          <p:cNvPr id="16" name="图片 15"/>
          <p:cNvPicPr>
            <a:picLocks noChangeAspect="1"/>
          </p:cNvPicPr>
          <p:nvPr/>
        </p:nvPicPr>
        <p:blipFill>
          <a:blip r:embed="rId4"/>
          <a:stretch>
            <a:fillRect/>
          </a:stretch>
        </p:blipFill>
        <p:spPr>
          <a:xfrm>
            <a:off x="5688229" y="5903757"/>
            <a:ext cx="45719" cy="69572"/>
          </a:xfrm>
          <a:prstGeom prst="rect">
            <a:avLst/>
          </a:prstGeom>
        </p:spPr>
      </p:pic>
      <p:pic>
        <p:nvPicPr>
          <p:cNvPr id="17" name="图片 16"/>
          <p:cNvPicPr>
            <a:picLocks noChangeAspect="1"/>
          </p:cNvPicPr>
          <p:nvPr/>
        </p:nvPicPr>
        <p:blipFill>
          <a:blip r:embed="rId6"/>
          <a:stretch>
            <a:fillRect/>
          </a:stretch>
        </p:blipFill>
        <p:spPr>
          <a:xfrm>
            <a:off x="5688229" y="6109164"/>
            <a:ext cx="84486" cy="73925"/>
          </a:xfrm>
          <a:prstGeom prst="rect">
            <a:avLst/>
          </a:prstGeom>
        </p:spPr>
      </p:pic>
      <p:sp>
        <p:nvSpPr>
          <p:cNvPr id="18" name="文本框 17"/>
          <p:cNvSpPr txBox="1"/>
          <p:nvPr/>
        </p:nvSpPr>
        <p:spPr>
          <a:xfrm>
            <a:off x="2310063" y="2468353"/>
            <a:ext cx="7912100" cy="646331"/>
          </a:xfrm>
          <a:prstGeom prst="rect">
            <a:avLst/>
          </a:prstGeom>
          <a:noFill/>
        </p:spPr>
        <p:txBody>
          <a:bodyPr wrap="square" rtlCol="0">
            <a:spAutoFit/>
          </a:bodyPr>
          <a:lstStyle/>
          <a:p>
            <a:r>
              <a:rPr lang="en-US" altLang="zh-CN" dirty="0" smtClean="0"/>
              <a:t>Project Page:  </a:t>
            </a:r>
            <a:r>
              <a:rPr lang="en-US" altLang="zh-CN" dirty="0" smtClean="0">
                <a:hlinkClick r:id="rId7"/>
              </a:rPr>
              <a:t>https://davidsonic.github.io/index/ccbr_2016</a:t>
            </a:r>
            <a:r>
              <a:rPr lang="en-US" altLang="zh-CN" dirty="0" smtClean="0"/>
              <a:t> </a:t>
            </a:r>
            <a:endParaRPr lang="en-US" altLang="zh-CN" dirty="0"/>
          </a:p>
          <a:p>
            <a:r>
              <a:rPr lang="en-US" altLang="zh-CN" dirty="0" smtClean="0"/>
              <a:t>Code (</a:t>
            </a:r>
            <a:r>
              <a:rPr lang="en-US" altLang="zh-CN" dirty="0" err="1" smtClean="0"/>
              <a:t>github</a:t>
            </a:r>
            <a:r>
              <a:rPr lang="en-US" altLang="zh-CN" dirty="0" smtClean="0"/>
              <a:t>):  https://github.com/davidsonic/face_classification_ccbr2016</a:t>
            </a:r>
            <a:endParaRPr lang="zh-CN" altLang="en-US" dirty="0"/>
          </a:p>
        </p:txBody>
      </p:sp>
    </p:spTree>
    <p:extLst>
      <p:ext uri="{BB962C8B-B14F-4D97-AF65-F5344CB8AC3E}">
        <p14:creationId xmlns:p14="http://schemas.microsoft.com/office/powerpoint/2010/main" val="3974013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9" presetClass="entr" presetSubtype="0" decel="10000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 calcmode="lin" valueType="num">
                                      <p:cBhvr>
                                        <p:cTn id="9" dur="500" fill="hold"/>
                                        <p:tgtEl>
                                          <p:spTgt spid="4"/>
                                        </p:tgtEl>
                                        <p:attrNameLst>
                                          <p:attrName>style.rotation</p:attrName>
                                        </p:attrNameLst>
                                      </p:cBhvr>
                                      <p:tavLst>
                                        <p:tav tm="0">
                                          <p:val>
                                            <p:fltVal val="360"/>
                                          </p:val>
                                        </p:tav>
                                        <p:tav tm="100000">
                                          <p:val>
                                            <p:fltVal val="0"/>
                                          </p:val>
                                        </p:tav>
                                      </p:tavLst>
                                    </p:anim>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2" presetClass="entr" presetSubtype="4"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anim calcmode="lin" valueType="num">
                                      <p:cBhvr additive="base">
                                        <p:cTn id="15" dur="500"/>
                                        <p:tgtEl>
                                          <p:spTgt spid="18"/>
                                        </p:tgtEl>
                                        <p:attrNameLst>
                                          <p:attrName>ppt_y</p:attrName>
                                        </p:attrNameLst>
                                      </p:cBhvr>
                                      <p:tavLst>
                                        <p:tav tm="0">
                                          <p:val>
                                            <p:strVal val="#ppt_y+#ppt_h*1.125000"/>
                                          </p:val>
                                        </p:tav>
                                        <p:tav tm="100000">
                                          <p:val>
                                            <p:strVal val="#ppt_y"/>
                                          </p:val>
                                        </p:tav>
                                      </p:tavLst>
                                    </p:anim>
                                    <p:animEffect transition="in" filter="wipe(up)">
                                      <p:cBhvr>
                                        <p:cTn id="16"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8"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312234" y="880947"/>
            <a:ext cx="7805854" cy="769441"/>
          </a:xfrm>
          <a:prstGeom prst="rect">
            <a:avLst/>
          </a:prstGeom>
          <a:noFill/>
        </p:spPr>
        <p:txBody>
          <a:bodyPr wrap="square" rtlCol="0">
            <a:spAutoFit/>
          </a:bodyPr>
          <a:lstStyle/>
          <a:p>
            <a:r>
              <a:rPr lang="en-US" altLang="zh-CN" sz="4400" dirty="0" smtClean="0"/>
              <a:t>Some Specifics</a:t>
            </a:r>
            <a:endParaRPr lang="zh-CN" altLang="en-US" sz="4400" dirty="0"/>
          </a:p>
        </p:txBody>
      </p:sp>
      <p:sp>
        <p:nvSpPr>
          <p:cNvPr id="5" name="文本框 4"/>
          <p:cNvSpPr txBox="1"/>
          <p:nvPr/>
        </p:nvSpPr>
        <p:spPr>
          <a:xfrm>
            <a:off x="2732049" y="2141034"/>
            <a:ext cx="6701883" cy="2677656"/>
          </a:xfrm>
          <a:prstGeom prst="rect">
            <a:avLst/>
          </a:prstGeom>
          <a:noFill/>
        </p:spPr>
        <p:txBody>
          <a:bodyPr wrap="square" rtlCol="0">
            <a:spAutoFit/>
          </a:bodyPr>
          <a:lstStyle/>
          <a:p>
            <a:pPr marL="342900" indent="-342900">
              <a:buAutoNum type="arabicPeriod"/>
            </a:pPr>
            <a:r>
              <a:rPr lang="en-US" altLang="zh-CN" sz="2400" dirty="0" smtClean="0"/>
              <a:t>Using </a:t>
            </a:r>
            <a:r>
              <a:rPr lang="en-US" altLang="zh-CN" sz="2400" dirty="0" err="1" smtClean="0"/>
              <a:t>Zeiler</a:t>
            </a:r>
            <a:r>
              <a:rPr lang="en-US" altLang="zh-CN" sz="2400" dirty="0" smtClean="0"/>
              <a:t> and Fergus [1] model</a:t>
            </a:r>
          </a:p>
          <a:p>
            <a:pPr marL="342900" indent="-342900">
              <a:buAutoNum type="arabicPeriod"/>
            </a:pPr>
            <a:endParaRPr lang="en-US" altLang="zh-CN" sz="2400" dirty="0" smtClean="0"/>
          </a:p>
          <a:p>
            <a:pPr marL="342900" indent="-342900">
              <a:buAutoNum type="arabicPeriod"/>
            </a:pPr>
            <a:r>
              <a:rPr lang="en-US" altLang="zh-CN" sz="2400" dirty="0" smtClean="0"/>
              <a:t>All proposals are generated from the training set of WIDER FACE [2] containing 12880 high-resolution images</a:t>
            </a:r>
          </a:p>
          <a:p>
            <a:pPr marL="342900" indent="-342900">
              <a:buAutoNum type="arabicPeriod"/>
            </a:pPr>
            <a:endParaRPr lang="en-US" altLang="zh-CN" sz="2400" dirty="0" smtClean="0"/>
          </a:p>
          <a:p>
            <a:pPr marL="342900" indent="-342900">
              <a:buAutoNum type="arabicPeriod"/>
            </a:pPr>
            <a:r>
              <a:rPr lang="en-US" altLang="zh-CN" sz="2400" dirty="0" smtClean="0"/>
              <a:t>About 300 proposals each image</a:t>
            </a:r>
          </a:p>
        </p:txBody>
      </p:sp>
      <p:sp>
        <p:nvSpPr>
          <p:cNvPr id="6" name="文本框 5"/>
          <p:cNvSpPr txBox="1"/>
          <p:nvPr/>
        </p:nvSpPr>
        <p:spPr>
          <a:xfrm>
            <a:off x="1416205" y="5229922"/>
            <a:ext cx="9545444" cy="1477328"/>
          </a:xfrm>
          <a:prstGeom prst="rect">
            <a:avLst/>
          </a:prstGeom>
          <a:noFill/>
        </p:spPr>
        <p:txBody>
          <a:bodyPr wrap="square" rtlCol="0">
            <a:spAutoFit/>
          </a:bodyPr>
          <a:lstStyle/>
          <a:p>
            <a:r>
              <a:rPr lang="en-US" altLang="zh-CN" dirty="0" smtClean="0"/>
              <a:t>1. </a:t>
            </a:r>
            <a:r>
              <a:rPr lang="en-US" altLang="zh-CN" dirty="0" err="1" smtClean="0"/>
              <a:t>Zeiler</a:t>
            </a:r>
            <a:r>
              <a:rPr lang="en-US" altLang="zh-CN" dirty="0" smtClean="0"/>
              <a:t> M D, Fergus R. Visualizing and understanding convolutional networks: </a:t>
            </a:r>
            <a:r>
              <a:rPr lang="en-US" altLang="zh-CN" dirty="0" err="1" smtClean="0"/>
              <a:t>Eu-ropean</a:t>
            </a:r>
            <a:r>
              <a:rPr lang="en-US" altLang="zh-CN" dirty="0" smtClean="0"/>
              <a:t> Conference on Computer Vision. In: Springer International Publishing, 2014:818-833</a:t>
            </a:r>
          </a:p>
          <a:p>
            <a:r>
              <a:rPr lang="en-US" altLang="zh-CN" dirty="0" smtClean="0"/>
              <a:t>2. </a:t>
            </a:r>
            <a:r>
              <a:rPr lang="en-US" altLang="zh-CN" dirty="0" smtClean="0"/>
              <a:t>Yang, </a:t>
            </a:r>
            <a:r>
              <a:rPr lang="en-US" altLang="zh-CN" dirty="0" err="1" smtClean="0"/>
              <a:t>Shuo</a:t>
            </a:r>
            <a:r>
              <a:rPr lang="en-US" altLang="zh-CN" dirty="0" smtClean="0"/>
              <a:t> and Luo, Ping and Loy, Chen Change and Tang, </a:t>
            </a:r>
            <a:r>
              <a:rPr lang="en-US" altLang="zh-CN" dirty="0" err="1" smtClean="0"/>
              <a:t>Xiaoou</a:t>
            </a:r>
            <a:r>
              <a:rPr lang="en-US" altLang="zh-CN" dirty="0" smtClean="0"/>
              <a:t>. WIDER FACE: A Face Detection Benchmark: IEEE Conference on Computer Vision and Pattern Recognition (CVPR), 2016</a:t>
            </a:r>
            <a:endParaRPr lang="zh-CN" altLang="en-US" dirty="0" smtClean="0"/>
          </a:p>
          <a:p>
            <a:endParaRPr lang="zh-CN" altLang="en-US" dirty="0"/>
          </a:p>
        </p:txBody>
      </p:sp>
    </p:spTree>
    <p:extLst>
      <p:ext uri="{BB962C8B-B14F-4D97-AF65-F5344CB8AC3E}">
        <p14:creationId xmlns:p14="http://schemas.microsoft.com/office/powerpoint/2010/main" val="9633598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683834" y="3122341"/>
            <a:ext cx="9300117" cy="3046988"/>
          </a:xfrm>
          <a:prstGeom prst="rect">
            <a:avLst/>
          </a:prstGeom>
          <a:noFill/>
        </p:spPr>
        <p:txBody>
          <a:bodyPr wrap="square" rtlCol="0">
            <a:spAutoFit/>
          </a:bodyPr>
          <a:lstStyle/>
          <a:p>
            <a:pPr marL="342900" indent="-342900">
              <a:buAutoNum type="arabicPeriod" startAt="4"/>
            </a:pPr>
            <a:r>
              <a:rPr lang="en-US" altLang="zh-CN" sz="2400" dirty="0" smtClean="0"/>
              <a:t>Measure Intersection over Union (IOU) between a proposal generated by RPN and a ground truth to determine positive and negative samples</a:t>
            </a:r>
          </a:p>
          <a:p>
            <a:pPr marL="342900" indent="-342900">
              <a:buFont typeface="+mj-ea"/>
              <a:buAutoNum type="circleNumDbPlain"/>
            </a:pPr>
            <a:r>
              <a:rPr lang="en-US" altLang="zh-CN" sz="2400" dirty="0" smtClean="0"/>
              <a:t>is greater than 0.5 </a:t>
            </a:r>
            <a:r>
              <a:rPr lang="en-US" altLang="zh-CN" sz="2400" dirty="0" smtClean="0">
                <a:sym typeface="Wingdings" panose="05000000000000000000" pitchFamily="2" charset="2"/>
              </a:rPr>
              <a:t> face patch</a:t>
            </a:r>
          </a:p>
          <a:p>
            <a:pPr marL="342900" indent="-342900">
              <a:buFont typeface="+mj-ea"/>
              <a:buAutoNum type="circleNumDbPlain"/>
            </a:pPr>
            <a:r>
              <a:rPr lang="en-US" altLang="zh-CN" sz="2400" dirty="0" smtClean="0">
                <a:sym typeface="Wingdings" panose="05000000000000000000" pitchFamily="2" charset="2"/>
              </a:rPr>
              <a:t>Less than 0.3  non face patch</a:t>
            </a:r>
          </a:p>
          <a:p>
            <a:endParaRPr lang="en-US" altLang="zh-CN" sz="2400" dirty="0">
              <a:sym typeface="Wingdings" panose="05000000000000000000" pitchFamily="2" charset="2"/>
            </a:endParaRPr>
          </a:p>
          <a:p>
            <a:r>
              <a:rPr lang="en-US" altLang="zh-CN" sz="2400" dirty="0" smtClean="0">
                <a:sym typeface="Wingdings" panose="05000000000000000000" pitchFamily="2" charset="2"/>
              </a:rPr>
              <a:t>5. The proposed Face Classification Benchmark contains 3,558,142 proposals in total, of which 198,616 being face patches. All images are resized to 24x24</a:t>
            </a:r>
            <a:endParaRPr lang="zh-CN" altLang="en-US" sz="2400" dirty="0"/>
          </a:p>
        </p:txBody>
      </p:sp>
      <p:pic>
        <p:nvPicPr>
          <p:cNvPr id="5" name="图片 4"/>
          <p:cNvPicPr>
            <a:picLocks noChangeAspect="1"/>
          </p:cNvPicPr>
          <p:nvPr/>
        </p:nvPicPr>
        <p:blipFill>
          <a:blip r:embed="rId2"/>
          <a:stretch>
            <a:fillRect/>
          </a:stretch>
        </p:blipFill>
        <p:spPr>
          <a:xfrm>
            <a:off x="3109679" y="1349646"/>
            <a:ext cx="6448425" cy="1571625"/>
          </a:xfrm>
          <a:prstGeom prst="rect">
            <a:avLst/>
          </a:prstGeom>
        </p:spPr>
      </p:pic>
      <p:sp>
        <p:nvSpPr>
          <p:cNvPr id="6" name="文本框 5"/>
          <p:cNvSpPr txBox="1"/>
          <p:nvPr/>
        </p:nvSpPr>
        <p:spPr>
          <a:xfrm>
            <a:off x="3713356" y="1064445"/>
            <a:ext cx="4962293" cy="369332"/>
          </a:xfrm>
          <a:prstGeom prst="rect">
            <a:avLst/>
          </a:prstGeom>
          <a:noFill/>
        </p:spPr>
        <p:txBody>
          <a:bodyPr wrap="square" rtlCol="0">
            <a:spAutoFit/>
          </a:bodyPr>
          <a:lstStyle/>
          <a:p>
            <a:pPr algn="ctr"/>
            <a:r>
              <a:rPr lang="en-US" altLang="zh-CN" dirty="0" smtClean="0"/>
              <a:t>Details of FCB Benchmark</a:t>
            </a:r>
            <a:endParaRPr lang="zh-CN" altLang="en-US" dirty="0"/>
          </a:p>
        </p:txBody>
      </p:sp>
    </p:spTree>
    <p:extLst>
      <p:ext uri="{BB962C8B-B14F-4D97-AF65-F5344CB8AC3E}">
        <p14:creationId xmlns:p14="http://schemas.microsoft.com/office/powerpoint/2010/main" val="292271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par>
                                <p:cTn id="8" presetID="16" presetClass="entr" presetSubtype="21"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arn(inVertical)">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barn(inVertical)">
                                      <p:cBhvr>
                                        <p:cTn id="1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434896" y="289932"/>
            <a:ext cx="8530683" cy="523220"/>
          </a:xfrm>
          <a:prstGeom prst="rect">
            <a:avLst/>
          </a:prstGeom>
          <a:noFill/>
        </p:spPr>
        <p:txBody>
          <a:bodyPr wrap="square" rtlCol="0">
            <a:spAutoFit/>
          </a:bodyPr>
          <a:lstStyle/>
          <a:p>
            <a:r>
              <a:rPr lang="en-US" altLang="zh-CN" sz="2800" dirty="0" smtClean="0"/>
              <a:t>Sample Proposals of  Proposed Benchmark</a:t>
            </a:r>
            <a:endParaRPr lang="zh-CN" altLang="en-US" sz="2800" dirty="0"/>
          </a:p>
        </p:txBody>
      </p:sp>
      <p:pic>
        <p:nvPicPr>
          <p:cNvPr id="5" name="图片 4"/>
          <p:cNvPicPr>
            <a:picLocks noChangeAspect="1"/>
          </p:cNvPicPr>
          <p:nvPr/>
        </p:nvPicPr>
        <p:blipFill>
          <a:blip r:embed="rId2"/>
          <a:stretch>
            <a:fillRect/>
          </a:stretch>
        </p:blipFill>
        <p:spPr>
          <a:xfrm>
            <a:off x="1947747" y="1065619"/>
            <a:ext cx="8229600" cy="5676900"/>
          </a:xfrm>
          <a:prstGeom prst="rect">
            <a:avLst/>
          </a:prstGeom>
        </p:spPr>
      </p:pic>
    </p:spTree>
    <p:extLst>
      <p:ext uri="{BB962C8B-B14F-4D97-AF65-F5344CB8AC3E}">
        <p14:creationId xmlns:p14="http://schemas.microsoft.com/office/powerpoint/2010/main" val="3885333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900" decel="100000" fill="hold"/>
                                        <p:tgtEl>
                                          <p:spTgt spid="5"/>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5"/>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356839" y="613317"/>
            <a:ext cx="6188927" cy="769441"/>
          </a:xfrm>
          <a:prstGeom prst="rect">
            <a:avLst/>
          </a:prstGeom>
          <a:noFill/>
        </p:spPr>
        <p:txBody>
          <a:bodyPr wrap="square" rtlCol="0">
            <a:spAutoFit/>
          </a:bodyPr>
          <a:lstStyle/>
          <a:p>
            <a:r>
              <a:rPr lang="en-US" altLang="zh-CN" sz="4400" dirty="0" smtClean="0"/>
              <a:t>Benchmark Protocol</a:t>
            </a:r>
            <a:endParaRPr lang="zh-CN" altLang="en-US" sz="4400" dirty="0"/>
          </a:p>
        </p:txBody>
      </p:sp>
      <p:sp>
        <p:nvSpPr>
          <p:cNvPr id="5" name="文本框 4"/>
          <p:cNvSpPr txBox="1"/>
          <p:nvPr/>
        </p:nvSpPr>
        <p:spPr>
          <a:xfrm>
            <a:off x="1951463" y="1973766"/>
            <a:ext cx="8943278" cy="3046988"/>
          </a:xfrm>
          <a:prstGeom prst="rect">
            <a:avLst/>
          </a:prstGeom>
          <a:noFill/>
        </p:spPr>
        <p:txBody>
          <a:bodyPr wrap="square" rtlCol="0">
            <a:spAutoFit/>
          </a:bodyPr>
          <a:lstStyle/>
          <a:p>
            <a:pPr marL="342900" indent="-342900" algn="just">
              <a:buAutoNum type="arabicPeriod"/>
            </a:pPr>
            <a:r>
              <a:rPr lang="en-US" altLang="zh-CN" sz="2400" dirty="0" smtClean="0"/>
              <a:t>Proposals from the first 6440 images are used as training set, while the remaining proposals from the rest 6440 images are used as testing set.</a:t>
            </a:r>
          </a:p>
          <a:p>
            <a:pPr marL="342900" indent="-342900" algn="just">
              <a:buAutoNum type="arabicPeriod"/>
            </a:pPr>
            <a:r>
              <a:rPr lang="en-US" altLang="zh-CN" sz="2400" dirty="0" smtClean="0"/>
              <a:t>In the testing set, the size of Non-face patches are about 20 times the size of face patches. Therefore, if an algorithm classifies all positive samples as negative ones, it would still get 95% two class classification accuracy! </a:t>
            </a:r>
          </a:p>
          <a:p>
            <a:pPr algn="just"/>
            <a:endParaRPr lang="zh-CN" altLang="en-US" sz="2400" dirty="0"/>
          </a:p>
        </p:txBody>
      </p:sp>
      <p:sp>
        <p:nvSpPr>
          <p:cNvPr id="6" name="文本框 5"/>
          <p:cNvSpPr txBox="1"/>
          <p:nvPr/>
        </p:nvSpPr>
        <p:spPr>
          <a:xfrm>
            <a:off x="2040673" y="2527764"/>
            <a:ext cx="8764858" cy="1938992"/>
          </a:xfrm>
          <a:prstGeom prst="rect">
            <a:avLst/>
          </a:prstGeom>
          <a:noFill/>
        </p:spPr>
        <p:txBody>
          <a:bodyPr wrap="square" rtlCol="0">
            <a:spAutoFit/>
          </a:bodyPr>
          <a:lstStyle/>
          <a:p>
            <a:r>
              <a:rPr lang="en-US" altLang="zh-CN" sz="2400" dirty="0" smtClean="0"/>
              <a:t>To reveal the ’true’ performance of a face classiﬁer, we put stress on per-</a:t>
            </a:r>
            <a:r>
              <a:rPr lang="en-US" altLang="zh-CN" sz="2400" dirty="0" err="1" smtClean="0"/>
              <a:t>formance</a:t>
            </a:r>
            <a:r>
              <a:rPr lang="en-US" altLang="zh-CN" sz="2400" dirty="0" smtClean="0"/>
              <a:t> at low False Accept Rate (FAR). The performance of the proposed algorithms are displayed via ROC curve by vary-</a:t>
            </a:r>
            <a:r>
              <a:rPr lang="en-US" altLang="zh-CN" sz="2400" dirty="0" err="1" smtClean="0"/>
              <a:t>ing</a:t>
            </a:r>
            <a:r>
              <a:rPr lang="en-US" altLang="zh-CN" sz="2400" dirty="0" smtClean="0"/>
              <a:t> the conﬁdent score threshold, with FAR in log space being the x axis and True Positive Rate (TPR) being the y axis.</a:t>
            </a:r>
            <a:endParaRPr lang="zh-CN" altLang="en-US" sz="2400" dirty="0"/>
          </a:p>
        </p:txBody>
      </p:sp>
      <p:sp>
        <p:nvSpPr>
          <p:cNvPr id="7" name="文本框 6"/>
          <p:cNvSpPr txBox="1"/>
          <p:nvPr/>
        </p:nvSpPr>
        <p:spPr>
          <a:xfrm>
            <a:off x="1951463" y="2527764"/>
            <a:ext cx="8753707" cy="2308324"/>
          </a:xfrm>
          <a:prstGeom prst="rect">
            <a:avLst/>
          </a:prstGeom>
          <a:noFill/>
        </p:spPr>
        <p:txBody>
          <a:bodyPr wrap="square" rtlCol="0">
            <a:spAutoFit/>
          </a:bodyPr>
          <a:lstStyle/>
          <a:p>
            <a:r>
              <a:rPr lang="en-US" altLang="zh-CN" sz="2400" dirty="0" smtClean="0"/>
              <a:t>Speciﬁcally, we measure the true positive rate at FAR=10−3 to compare the performance of diﬀerent algorithms. Since there are altogether 1,779,071 proposals extracted from 6,440 images in the test set, it means we only allow for False Positive Per Image (FPPI) of 0.28 in an image, which is both challenging and persuasive in terms of real world applications.</a:t>
            </a:r>
            <a:endParaRPr lang="zh-CN" altLang="en-US" sz="2400" dirty="0"/>
          </a:p>
        </p:txBody>
      </p:sp>
    </p:spTree>
    <p:extLst>
      <p:ext uri="{BB962C8B-B14F-4D97-AF65-F5344CB8AC3E}">
        <p14:creationId xmlns:p14="http://schemas.microsoft.com/office/powerpoint/2010/main" val="401464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xit" presetSubtype="21" fill="hold" grpId="0" nodeType="clickEffect">
                                  <p:stCondLst>
                                    <p:cond delay="0"/>
                                  </p:stCondLst>
                                  <p:childTnLst>
                                    <p:animEffect transition="out" filter="barn(inVertical)">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26"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580">
                                          <p:stCondLst>
                                            <p:cond delay="0"/>
                                          </p:stCondLst>
                                        </p:cTn>
                                        <p:tgtEl>
                                          <p:spTgt spid="6"/>
                                        </p:tgtEl>
                                      </p:cBhvr>
                                    </p:animEffect>
                                    <p:anim calcmode="lin" valueType="num">
                                      <p:cBhvr>
                                        <p:cTn id="13" dur="1822"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14" dur="664"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15" dur="664" tmFilter="0, 0; 0.125,0.2665; 0.25,0.4; 0.375,0.465; 0.5,0.5;  0.625,0.535; 0.75,0.6; 0.875,0.7335; 1,1">
                                          <p:stCondLst>
                                            <p:cond delay="664"/>
                                          </p:stCondLst>
                                        </p:cTn>
                                        <p:tgtEl>
                                          <p:spTgt spid="6"/>
                                        </p:tgtEl>
                                        <p:attrNameLst>
                                          <p:attrName>ppt_y</p:attrName>
                                        </p:attrNameLst>
                                      </p:cBhvr>
                                      <p:tavLst>
                                        <p:tav tm="0" fmla="#ppt_y-sin(pi*$)/9">
                                          <p:val>
                                            <p:fltVal val="0"/>
                                          </p:val>
                                        </p:tav>
                                        <p:tav tm="100000">
                                          <p:val>
                                            <p:fltVal val="1"/>
                                          </p:val>
                                        </p:tav>
                                      </p:tavLst>
                                    </p:anim>
                                    <p:anim calcmode="lin" valueType="num">
                                      <p:cBhvr>
                                        <p:cTn id="16" dur="332" tmFilter="0, 0; 0.125,0.2665; 0.25,0.4; 0.375,0.465; 0.5,0.5;  0.625,0.535; 0.75,0.6; 0.875,0.7335; 1,1">
                                          <p:stCondLst>
                                            <p:cond delay="1324"/>
                                          </p:stCondLst>
                                        </p:cTn>
                                        <p:tgtEl>
                                          <p:spTgt spid="6"/>
                                        </p:tgtEl>
                                        <p:attrNameLst>
                                          <p:attrName>ppt_y</p:attrName>
                                        </p:attrNameLst>
                                      </p:cBhvr>
                                      <p:tavLst>
                                        <p:tav tm="0" fmla="#ppt_y-sin(pi*$)/27">
                                          <p:val>
                                            <p:fltVal val="0"/>
                                          </p:val>
                                        </p:tav>
                                        <p:tav tm="100000">
                                          <p:val>
                                            <p:fltVal val="1"/>
                                          </p:val>
                                        </p:tav>
                                      </p:tavLst>
                                    </p:anim>
                                    <p:anim calcmode="lin" valueType="num">
                                      <p:cBhvr>
                                        <p:cTn id="17" dur="164" tmFilter="0, 0; 0.125,0.2665; 0.25,0.4; 0.375,0.465; 0.5,0.5;  0.625,0.535; 0.75,0.6; 0.875,0.7335; 1,1">
                                          <p:stCondLst>
                                            <p:cond delay="1656"/>
                                          </p:stCondLst>
                                        </p:cTn>
                                        <p:tgtEl>
                                          <p:spTgt spid="6"/>
                                        </p:tgtEl>
                                        <p:attrNameLst>
                                          <p:attrName>ppt_y</p:attrName>
                                        </p:attrNameLst>
                                      </p:cBhvr>
                                      <p:tavLst>
                                        <p:tav tm="0" fmla="#ppt_y-sin(pi*$)/81">
                                          <p:val>
                                            <p:fltVal val="0"/>
                                          </p:val>
                                        </p:tav>
                                        <p:tav tm="100000">
                                          <p:val>
                                            <p:fltVal val="1"/>
                                          </p:val>
                                        </p:tav>
                                      </p:tavLst>
                                    </p:anim>
                                    <p:animScale>
                                      <p:cBhvr>
                                        <p:cTn id="18" dur="26">
                                          <p:stCondLst>
                                            <p:cond delay="650"/>
                                          </p:stCondLst>
                                        </p:cTn>
                                        <p:tgtEl>
                                          <p:spTgt spid="6"/>
                                        </p:tgtEl>
                                      </p:cBhvr>
                                      <p:to x="100000" y="60000"/>
                                    </p:animScale>
                                    <p:animScale>
                                      <p:cBhvr>
                                        <p:cTn id="19" dur="166" decel="50000">
                                          <p:stCondLst>
                                            <p:cond delay="676"/>
                                          </p:stCondLst>
                                        </p:cTn>
                                        <p:tgtEl>
                                          <p:spTgt spid="6"/>
                                        </p:tgtEl>
                                      </p:cBhvr>
                                      <p:to x="100000" y="100000"/>
                                    </p:animScale>
                                    <p:animScale>
                                      <p:cBhvr>
                                        <p:cTn id="20" dur="26">
                                          <p:stCondLst>
                                            <p:cond delay="1312"/>
                                          </p:stCondLst>
                                        </p:cTn>
                                        <p:tgtEl>
                                          <p:spTgt spid="6"/>
                                        </p:tgtEl>
                                      </p:cBhvr>
                                      <p:to x="100000" y="80000"/>
                                    </p:animScale>
                                    <p:animScale>
                                      <p:cBhvr>
                                        <p:cTn id="21" dur="166" decel="50000">
                                          <p:stCondLst>
                                            <p:cond delay="1338"/>
                                          </p:stCondLst>
                                        </p:cTn>
                                        <p:tgtEl>
                                          <p:spTgt spid="6"/>
                                        </p:tgtEl>
                                      </p:cBhvr>
                                      <p:to x="100000" y="100000"/>
                                    </p:animScale>
                                    <p:animScale>
                                      <p:cBhvr>
                                        <p:cTn id="22" dur="26">
                                          <p:stCondLst>
                                            <p:cond delay="1642"/>
                                          </p:stCondLst>
                                        </p:cTn>
                                        <p:tgtEl>
                                          <p:spTgt spid="6"/>
                                        </p:tgtEl>
                                      </p:cBhvr>
                                      <p:to x="100000" y="90000"/>
                                    </p:animScale>
                                    <p:animScale>
                                      <p:cBhvr>
                                        <p:cTn id="23" dur="166" decel="50000">
                                          <p:stCondLst>
                                            <p:cond delay="1668"/>
                                          </p:stCondLst>
                                        </p:cTn>
                                        <p:tgtEl>
                                          <p:spTgt spid="6"/>
                                        </p:tgtEl>
                                      </p:cBhvr>
                                      <p:to x="100000" y="100000"/>
                                    </p:animScale>
                                    <p:animScale>
                                      <p:cBhvr>
                                        <p:cTn id="24" dur="26">
                                          <p:stCondLst>
                                            <p:cond delay="1808"/>
                                          </p:stCondLst>
                                        </p:cTn>
                                        <p:tgtEl>
                                          <p:spTgt spid="6"/>
                                        </p:tgtEl>
                                      </p:cBhvr>
                                      <p:to x="100000" y="95000"/>
                                    </p:animScale>
                                    <p:animScale>
                                      <p:cBhvr>
                                        <p:cTn id="25" dur="166" decel="50000">
                                          <p:stCondLst>
                                            <p:cond delay="1834"/>
                                          </p:stCondLst>
                                        </p:cTn>
                                        <p:tgtEl>
                                          <p:spTgt spid="6"/>
                                        </p:tgtEl>
                                      </p:cBhvr>
                                      <p:to x="100000" y="100000"/>
                                    </p:animScale>
                                  </p:childTnLst>
                                </p:cTn>
                              </p:par>
                            </p:childTnLst>
                          </p:cTn>
                        </p:par>
                      </p:childTnLst>
                    </p:cTn>
                  </p:par>
                  <p:par>
                    <p:cTn id="26" fill="hold">
                      <p:stCondLst>
                        <p:cond delay="indefinite"/>
                      </p:stCondLst>
                      <p:childTnLst>
                        <p:par>
                          <p:cTn id="27" fill="hold">
                            <p:stCondLst>
                              <p:cond delay="0"/>
                            </p:stCondLst>
                            <p:childTnLst>
                              <p:par>
                                <p:cTn id="28" presetID="26" presetClass="exit" presetSubtype="0" fill="hold" grpId="1" nodeType="clickEffect">
                                  <p:stCondLst>
                                    <p:cond delay="0"/>
                                  </p:stCondLst>
                                  <p:childTnLst>
                                    <p:animEffect transition="out" filter="wipe(down)">
                                      <p:cBhvr>
                                        <p:cTn id="29" dur="180" accel="50000">
                                          <p:stCondLst>
                                            <p:cond delay="1820"/>
                                          </p:stCondLst>
                                        </p:cTn>
                                        <p:tgtEl>
                                          <p:spTgt spid="6"/>
                                        </p:tgtEl>
                                      </p:cBhvr>
                                    </p:animEffect>
                                    <p:anim calcmode="lin" valueType="num">
                                      <p:cBhvr>
                                        <p:cTn id="30" dur="1822" tmFilter="0,0; 0.14,0.31; 0.43,0.73; 0.71,0.91; 1.0,1.0">
                                          <p:stCondLst>
                                            <p:cond delay="0"/>
                                          </p:stCondLst>
                                        </p:cTn>
                                        <p:tgtEl>
                                          <p:spTgt spid="6"/>
                                        </p:tgtEl>
                                        <p:attrNameLst>
                                          <p:attrName>ppt_x</p:attrName>
                                        </p:attrNameLst>
                                      </p:cBhvr>
                                      <p:tavLst>
                                        <p:tav tm="0">
                                          <p:val>
                                            <p:strVal val="ppt_x"/>
                                          </p:val>
                                        </p:tav>
                                        <p:tav tm="100000">
                                          <p:val>
                                            <p:strVal val="#ppt_x+0.25"/>
                                          </p:val>
                                        </p:tav>
                                      </p:tavLst>
                                    </p:anim>
                                    <p:anim calcmode="lin" valueType="num">
                                      <p:cBhvr>
                                        <p:cTn id="31" dur="178">
                                          <p:stCondLst>
                                            <p:cond delay="1822"/>
                                          </p:stCondLst>
                                        </p:cTn>
                                        <p:tgtEl>
                                          <p:spTgt spid="6"/>
                                        </p:tgtEl>
                                        <p:attrNameLst>
                                          <p:attrName>ppt_x</p:attrName>
                                        </p:attrNameLst>
                                      </p:cBhvr>
                                      <p:tavLst>
                                        <p:tav tm="0">
                                          <p:val>
                                            <p:strVal val="ppt_x"/>
                                          </p:val>
                                        </p:tav>
                                        <p:tav tm="100000">
                                          <p:val>
                                            <p:strVal val="ppt_x"/>
                                          </p:val>
                                        </p:tav>
                                      </p:tavLst>
                                    </p:anim>
                                    <p:anim calcmode="lin" valueType="num">
                                      <p:cBhvr>
                                        <p:cTn id="32" dur="664" tmFilter="0.0,0.0;0.25,0.07;0.50,0.2;0.75,0.467;1.0,1.0">
                                          <p:stCondLst>
                                            <p:cond delay="0"/>
                                          </p:stCondLst>
                                        </p:cTn>
                                        <p:tgtEl>
                                          <p:spTgt spid="6"/>
                                        </p:tgtEl>
                                        <p:attrNameLst>
                                          <p:attrName>ppt_y</p:attrName>
                                        </p:attrNameLst>
                                      </p:cBhvr>
                                      <p:tavLst>
                                        <p:tav tm="0">
                                          <p:val>
                                            <p:strVal val="ppt_y"/>
                                          </p:val>
                                        </p:tav>
                                        <p:tav tm="5000">
                                          <p:val>
                                            <p:strVal val="ppt_y+0.026"/>
                                          </p:val>
                                        </p:tav>
                                        <p:tav tm="10000">
                                          <p:val>
                                            <p:strVal val="ppt_y+0.052"/>
                                          </p:val>
                                        </p:tav>
                                        <p:tav tm="15000">
                                          <p:val>
                                            <p:strVal val="ppt_y+0.078"/>
                                          </p:val>
                                        </p:tav>
                                        <p:tav tm="20000">
                                          <p:val>
                                            <p:strVal val="ppt_y+0.103"/>
                                          </p:val>
                                        </p:tav>
                                        <p:tav tm="30000">
                                          <p:val>
                                            <p:strVal val="ppt_y+0.151"/>
                                          </p:val>
                                        </p:tav>
                                        <p:tav tm="40000">
                                          <p:val>
                                            <p:strVal val="ppt_y+0.196"/>
                                          </p:val>
                                        </p:tav>
                                        <p:tav tm="50000">
                                          <p:val>
                                            <p:strVal val="ppt_y+0.236"/>
                                          </p:val>
                                        </p:tav>
                                        <p:tav tm="60000">
                                          <p:val>
                                            <p:strVal val="ppt_y+0.270"/>
                                          </p:val>
                                        </p:tav>
                                        <p:tav tm="70000">
                                          <p:val>
                                            <p:strVal val="ppt_y+0.297"/>
                                          </p:val>
                                        </p:tav>
                                        <p:tav tm="80000">
                                          <p:val>
                                            <p:strVal val="ppt_y+0.317"/>
                                          </p:val>
                                        </p:tav>
                                        <p:tav tm="90000">
                                          <p:val>
                                            <p:strVal val="ppt_y+0.329"/>
                                          </p:val>
                                        </p:tav>
                                        <p:tav tm="100000">
                                          <p:val>
                                            <p:strVal val="ppt_y+0.333"/>
                                          </p:val>
                                        </p:tav>
                                      </p:tavLst>
                                    </p:anim>
                                    <p:anim calcmode="lin" valueType="num">
                                      <p:cBhvr>
                                        <p:cTn id="33" dur="664" tmFilter="0, 0; 0.125,0.2665; 0.25,0.4; 0.375,0.465; 0.5,0.5;  0.625,0.535; 0.75,0.6; 0.875,0.7335; 1,1">
                                          <p:stCondLst>
                                            <p:cond delay="664"/>
                                          </p:stCondLst>
                                        </p:cTn>
                                        <p:tgtEl>
                                          <p:spTgt spid="6"/>
                                        </p:tgtEl>
                                        <p:attrNameLst>
                                          <p:attrName>ppt_y</p:attrName>
                                        </p:attrNameLst>
                                      </p:cBhvr>
                                      <p:tavLst>
                                        <p:tav tm="0">
                                          <p:val>
                                            <p:strVal val="ppt_y"/>
                                          </p:val>
                                        </p:tav>
                                        <p:tav tm="10000">
                                          <p:val>
                                            <p:strVal val="ppt_y-0.034"/>
                                          </p:val>
                                        </p:tav>
                                        <p:tav tm="20000">
                                          <p:val>
                                            <p:strVal val="ppt_y-0.065"/>
                                          </p:val>
                                        </p:tav>
                                        <p:tav tm="30000">
                                          <p:val>
                                            <p:strVal val="ppt_y-0.090"/>
                                          </p:val>
                                        </p:tav>
                                        <p:tav tm="40000">
                                          <p:val>
                                            <p:strVal val="ppt_y-0.106"/>
                                          </p:val>
                                        </p:tav>
                                        <p:tav tm="50000">
                                          <p:val>
                                            <p:strVal val="ppt_y-0.111"/>
                                          </p:val>
                                        </p:tav>
                                        <p:tav tm="60000">
                                          <p:val>
                                            <p:strVal val="ppt_y-0.106"/>
                                          </p:val>
                                        </p:tav>
                                        <p:tav tm="70000">
                                          <p:val>
                                            <p:strVal val="ppt_y-0.090"/>
                                          </p:val>
                                        </p:tav>
                                        <p:tav tm="80000">
                                          <p:val>
                                            <p:strVal val="ppt_y-0.065"/>
                                          </p:val>
                                        </p:tav>
                                        <p:tav tm="90000">
                                          <p:val>
                                            <p:strVal val="ppt_y-0.034"/>
                                          </p:val>
                                        </p:tav>
                                        <p:tav tm="100000">
                                          <p:val>
                                            <p:strVal val="ppt_y"/>
                                          </p:val>
                                        </p:tav>
                                      </p:tavLst>
                                    </p:anim>
                                    <p:anim calcmode="lin" valueType="num">
                                      <p:cBhvr>
                                        <p:cTn id="34" dur="332" tmFilter="0, 0; 0.125,0.2665; 0.25,0.4; 0.375,0.465; 0.5,0.5;  0.625,0.535; 0.75,0.6; 0.875,0.7335; 1,1">
                                          <p:stCondLst>
                                            <p:cond delay="1324"/>
                                          </p:stCondLst>
                                        </p:cTn>
                                        <p:tgtEl>
                                          <p:spTgt spid="6"/>
                                        </p:tgtEl>
                                        <p:attrNameLst>
                                          <p:attrName>ppt_y</p:attrName>
                                        </p:attrNameLst>
                                      </p:cBhvr>
                                      <p:tavLst>
                                        <p:tav tm="0">
                                          <p:val>
                                            <p:strVal val="ppt_y"/>
                                          </p:val>
                                        </p:tav>
                                        <p:tav tm="10000">
                                          <p:val>
                                            <p:strVal val="ppt_y-0.011"/>
                                          </p:val>
                                        </p:tav>
                                        <p:tav tm="20000">
                                          <p:val>
                                            <p:strVal val="ppt_y-0.022"/>
                                          </p:val>
                                        </p:tav>
                                        <p:tav tm="30000">
                                          <p:val>
                                            <p:strVal val="ppt_y-0.030"/>
                                          </p:val>
                                        </p:tav>
                                        <p:tav tm="40000">
                                          <p:val>
                                            <p:strVal val="ppt_y-0.035"/>
                                          </p:val>
                                        </p:tav>
                                        <p:tav tm="50000">
                                          <p:val>
                                            <p:strVal val="ppt_y-0.037"/>
                                          </p:val>
                                        </p:tav>
                                        <p:tav tm="60000">
                                          <p:val>
                                            <p:strVal val="ppt_y-0.035"/>
                                          </p:val>
                                        </p:tav>
                                        <p:tav tm="70000">
                                          <p:val>
                                            <p:strVal val="ppt_y-0.030"/>
                                          </p:val>
                                        </p:tav>
                                        <p:tav tm="80000">
                                          <p:val>
                                            <p:strVal val="ppt_y-0.022"/>
                                          </p:val>
                                        </p:tav>
                                        <p:tav tm="90000">
                                          <p:val>
                                            <p:strVal val="ppt_y-0.011"/>
                                          </p:val>
                                        </p:tav>
                                        <p:tav tm="100000">
                                          <p:val>
                                            <p:strVal val="ppt_y"/>
                                          </p:val>
                                        </p:tav>
                                      </p:tavLst>
                                    </p:anim>
                                    <p:anim calcmode="lin" valueType="num">
                                      <p:cBhvr>
                                        <p:cTn id="35" dur="164" tmFilter="0, 0; 0.125,0.2665; 0.25,0.4; 0.375,0.465; 0.5,0.5;  0.625,0.535; 0.75,0.6; 0.875,0.7335; 1,1">
                                          <p:stCondLst>
                                            <p:cond delay="1656"/>
                                          </p:stCondLst>
                                        </p:cTn>
                                        <p:tgtEl>
                                          <p:spTgt spid="6"/>
                                        </p:tgtEl>
                                        <p:attrNameLst>
                                          <p:attrName>ppt_y</p:attrName>
                                        </p:attrNameLst>
                                      </p:cBhvr>
                                      <p:tavLst>
                                        <p:tav tm="0">
                                          <p:val>
                                            <p:strVal val="ppt_y"/>
                                          </p:val>
                                        </p:tav>
                                        <p:tav tm="10000">
                                          <p:val>
                                            <p:strVal val="ppt_y-0.004"/>
                                          </p:val>
                                        </p:tav>
                                        <p:tav tm="20000">
                                          <p:val>
                                            <p:strVal val="ppt_y-0.007"/>
                                          </p:val>
                                        </p:tav>
                                        <p:tav tm="30000">
                                          <p:val>
                                            <p:strVal val="ppt_y-0.010"/>
                                          </p:val>
                                        </p:tav>
                                        <p:tav tm="40000">
                                          <p:val>
                                            <p:strVal val="ppt_y-0.012"/>
                                          </p:val>
                                        </p:tav>
                                        <p:tav tm="50000">
                                          <p:val>
                                            <p:strVal val="ppt_y-0.0123"/>
                                          </p:val>
                                        </p:tav>
                                        <p:tav tm="60000">
                                          <p:val>
                                            <p:strVal val="ppt_y-0.012"/>
                                          </p:val>
                                        </p:tav>
                                        <p:tav tm="70000">
                                          <p:val>
                                            <p:strVal val="ppt_y-0.010"/>
                                          </p:val>
                                        </p:tav>
                                        <p:tav tm="80000">
                                          <p:val>
                                            <p:strVal val="ppt_y-0.007"/>
                                          </p:val>
                                        </p:tav>
                                        <p:tav tm="90000">
                                          <p:val>
                                            <p:strVal val="ppt_y-0.004"/>
                                          </p:val>
                                        </p:tav>
                                        <p:tav tm="100000">
                                          <p:val>
                                            <p:strVal val="ppt_y"/>
                                          </p:val>
                                        </p:tav>
                                      </p:tavLst>
                                    </p:anim>
                                    <p:anim calcmode="lin" valueType="num">
                                      <p:cBhvr>
                                        <p:cTn id="36" dur="180" accel="50000">
                                          <p:stCondLst>
                                            <p:cond delay="1820"/>
                                          </p:stCondLst>
                                        </p:cTn>
                                        <p:tgtEl>
                                          <p:spTgt spid="6"/>
                                        </p:tgtEl>
                                        <p:attrNameLst>
                                          <p:attrName>ppt_y</p:attrName>
                                        </p:attrNameLst>
                                      </p:cBhvr>
                                      <p:tavLst>
                                        <p:tav tm="0">
                                          <p:val>
                                            <p:strVal val="ppt_y"/>
                                          </p:val>
                                        </p:tav>
                                        <p:tav tm="100000">
                                          <p:val>
                                            <p:strVal val="ppt_y+ppt_h"/>
                                          </p:val>
                                        </p:tav>
                                      </p:tavLst>
                                    </p:anim>
                                    <p:animScale>
                                      <p:cBhvr>
                                        <p:cTn id="37" dur="26">
                                          <p:stCondLst>
                                            <p:cond delay="620"/>
                                          </p:stCondLst>
                                        </p:cTn>
                                        <p:tgtEl>
                                          <p:spTgt spid="6"/>
                                        </p:tgtEl>
                                      </p:cBhvr>
                                      <p:to x="100000" y="60000"/>
                                    </p:animScale>
                                    <p:animScale>
                                      <p:cBhvr>
                                        <p:cTn id="38" dur="166" decel="50000">
                                          <p:stCondLst>
                                            <p:cond delay="646"/>
                                          </p:stCondLst>
                                        </p:cTn>
                                        <p:tgtEl>
                                          <p:spTgt spid="6"/>
                                        </p:tgtEl>
                                      </p:cBhvr>
                                      <p:to x="100000" y="100000"/>
                                    </p:animScale>
                                    <p:animScale>
                                      <p:cBhvr>
                                        <p:cTn id="39" dur="26">
                                          <p:stCondLst>
                                            <p:cond delay="1312"/>
                                          </p:stCondLst>
                                        </p:cTn>
                                        <p:tgtEl>
                                          <p:spTgt spid="6"/>
                                        </p:tgtEl>
                                      </p:cBhvr>
                                      <p:to x="100000" y="80000"/>
                                    </p:animScale>
                                    <p:animScale>
                                      <p:cBhvr>
                                        <p:cTn id="40" dur="166" decel="50000">
                                          <p:stCondLst>
                                            <p:cond delay="1338"/>
                                          </p:stCondLst>
                                        </p:cTn>
                                        <p:tgtEl>
                                          <p:spTgt spid="6"/>
                                        </p:tgtEl>
                                      </p:cBhvr>
                                      <p:to x="100000" y="100000"/>
                                    </p:animScale>
                                    <p:animScale>
                                      <p:cBhvr>
                                        <p:cTn id="41" dur="26">
                                          <p:stCondLst>
                                            <p:cond delay="1642"/>
                                          </p:stCondLst>
                                        </p:cTn>
                                        <p:tgtEl>
                                          <p:spTgt spid="6"/>
                                        </p:tgtEl>
                                      </p:cBhvr>
                                      <p:to x="100000" y="90000"/>
                                    </p:animScale>
                                    <p:animScale>
                                      <p:cBhvr>
                                        <p:cTn id="42" dur="166" decel="50000">
                                          <p:stCondLst>
                                            <p:cond delay="1668"/>
                                          </p:stCondLst>
                                        </p:cTn>
                                        <p:tgtEl>
                                          <p:spTgt spid="6"/>
                                        </p:tgtEl>
                                      </p:cBhvr>
                                      <p:to x="100000" y="100000"/>
                                    </p:animScale>
                                    <p:animScale>
                                      <p:cBhvr>
                                        <p:cTn id="43" dur="26">
                                          <p:stCondLst>
                                            <p:cond delay="1808"/>
                                          </p:stCondLst>
                                        </p:cTn>
                                        <p:tgtEl>
                                          <p:spTgt spid="6"/>
                                        </p:tgtEl>
                                      </p:cBhvr>
                                      <p:to x="100000" y="95000"/>
                                    </p:animScale>
                                    <p:animScale>
                                      <p:cBhvr>
                                        <p:cTn id="44" dur="166" decel="50000">
                                          <p:stCondLst>
                                            <p:cond delay="1834"/>
                                          </p:stCondLst>
                                        </p:cTn>
                                        <p:tgtEl>
                                          <p:spTgt spid="6"/>
                                        </p:tgtEl>
                                      </p:cBhvr>
                                      <p:to x="100000" y="100000"/>
                                    </p:animScale>
                                    <p:set>
                                      <p:cBhvr>
                                        <p:cTn id="45" dur="1" fill="hold">
                                          <p:stCondLst>
                                            <p:cond delay="1999"/>
                                          </p:stCondLst>
                                        </p:cTn>
                                        <p:tgtEl>
                                          <p:spTgt spid="6"/>
                                        </p:tgtEl>
                                        <p:attrNameLst>
                                          <p:attrName>style.visibility</p:attrName>
                                        </p:attrNameLst>
                                      </p:cBhvr>
                                      <p:to>
                                        <p:strVal val="hidden"/>
                                      </p:to>
                                    </p:set>
                                  </p:childTnLst>
                                </p:cTn>
                              </p:par>
                            </p:childTnLst>
                          </p:cTn>
                        </p:par>
                      </p:childTnLst>
                    </p:cTn>
                  </p:par>
                  <p:par>
                    <p:cTn id="46" fill="hold">
                      <p:stCondLst>
                        <p:cond delay="indefinite"/>
                      </p:stCondLst>
                      <p:childTnLst>
                        <p:par>
                          <p:cTn id="47" fill="hold">
                            <p:stCondLst>
                              <p:cond delay="0"/>
                            </p:stCondLst>
                            <p:childTnLst>
                              <p:par>
                                <p:cTn id="48" presetID="52" presetClass="entr" presetSubtype="0" fill="hold" grpId="0" nodeType="clickEffect">
                                  <p:stCondLst>
                                    <p:cond delay="0"/>
                                  </p:stCondLst>
                                  <p:childTnLst>
                                    <p:set>
                                      <p:cBhvr>
                                        <p:cTn id="49" dur="1" fill="hold">
                                          <p:stCondLst>
                                            <p:cond delay="0"/>
                                          </p:stCondLst>
                                        </p:cTn>
                                        <p:tgtEl>
                                          <p:spTgt spid="7"/>
                                        </p:tgtEl>
                                        <p:attrNameLst>
                                          <p:attrName>style.visibility</p:attrName>
                                        </p:attrNameLst>
                                      </p:cBhvr>
                                      <p:to>
                                        <p:strVal val="visible"/>
                                      </p:to>
                                    </p:set>
                                    <p:animScale>
                                      <p:cBhvr>
                                        <p:cTn id="50" dur="1000" decel="50000" fill="hold">
                                          <p:stCondLst>
                                            <p:cond delay="0"/>
                                          </p:stCondLst>
                                        </p:cTn>
                                        <p:tgtEl>
                                          <p:spTgt spid="7"/>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51" dur="1000" decel="50000" fill="hold">
                                          <p:stCondLst>
                                            <p:cond delay="0"/>
                                          </p:stCondLst>
                                        </p:cTn>
                                        <p:tgtEl>
                                          <p:spTgt spid="7"/>
                                        </p:tgtEl>
                                        <p:attrNameLst>
                                          <p:attrName>ppt_x</p:attrName>
                                          <p:attrName>ppt_y</p:attrName>
                                        </p:attrNameLst>
                                      </p:cBhvr>
                                    </p:animMotion>
                                    <p:animEffect transition="in" filter="fade">
                                      <p:cBhvr>
                                        <p:cTn id="52"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6" grpId="1"/>
      <p:bldP spid="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936702" y="947854"/>
            <a:ext cx="5229922" cy="769441"/>
          </a:xfrm>
          <a:prstGeom prst="rect">
            <a:avLst/>
          </a:prstGeom>
          <a:noFill/>
        </p:spPr>
        <p:txBody>
          <a:bodyPr wrap="square" rtlCol="0">
            <a:spAutoFit/>
          </a:bodyPr>
          <a:lstStyle/>
          <a:p>
            <a:r>
              <a:rPr lang="en-US" altLang="zh-CN" sz="4400" dirty="0" smtClean="0"/>
              <a:t>Evaluation &amp; Results</a:t>
            </a:r>
            <a:endParaRPr lang="zh-CN" altLang="en-US" sz="4400" dirty="0"/>
          </a:p>
        </p:txBody>
      </p:sp>
      <p:sp>
        <p:nvSpPr>
          <p:cNvPr id="5" name="文本框 4"/>
          <p:cNvSpPr txBox="1"/>
          <p:nvPr/>
        </p:nvSpPr>
        <p:spPr>
          <a:xfrm>
            <a:off x="1103970" y="2085277"/>
            <a:ext cx="10303727" cy="4093428"/>
          </a:xfrm>
          <a:prstGeom prst="rect">
            <a:avLst/>
          </a:prstGeom>
          <a:noFill/>
        </p:spPr>
        <p:txBody>
          <a:bodyPr wrap="square" rtlCol="0">
            <a:spAutoFit/>
          </a:bodyPr>
          <a:lstStyle/>
          <a:p>
            <a:r>
              <a:rPr lang="en-US" altLang="zh-CN" sz="2000" b="1" dirty="0" smtClean="0"/>
              <a:t>Tradition Methods:</a:t>
            </a:r>
          </a:p>
          <a:p>
            <a:pPr marL="400050" indent="-400050">
              <a:buFont typeface="+mj-lt"/>
              <a:buAutoNum type="romanUcPeriod"/>
            </a:pPr>
            <a:r>
              <a:rPr lang="en-US" altLang="zh-CN" sz="2000" dirty="0" smtClean="0"/>
              <a:t>Illumination-invariance is obtained in LOMO [1] by applying the </a:t>
            </a:r>
            <a:r>
              <a:rPr lang="en-US" altLang="zh-CN" sz="2000" dirty="0" err="1" smtClean="0"/>
              <a:t>Retinex</a:t>
            </a:r>
            <a:r>
              <a:rPr lang="en-US" altLang="zh-CN" sz="2000" dirty="0" smtClean="0"/>
              <a:t> transform and the Scale Invariant Local Ternary Pattern (SILTP) for feature representation. </a:t>
            </a:r>
          </a:p>
          <a:p>
            <a:pPr marL="400050" indent="-400050">
              <a:buFont typeface="+mj-lt"/>
              <a:buAutoNum type="romanUcPeriod"/>
            </a:pPr>
            <a:endParaRPr lang="en-US" altLang="zh-CN" sz="2000" dirty="0" smtClean="0"/>
          </a:p>
          <a:p>
            <a:pPr marL="400050" indent="-400050">
              <a:buFont typeface="+mj-lt"/>
              <a:buAutoNum type="romanUcPeriod"/>
            </a:pPr>
            <a:r>
              <a:rPr lang="en-US" altLang="zh-CN" sz="2000" dirty="0" smtClean="0"/>
              <a:t>NPD [2] gives the nice properties of scale-invariance, bounded-ness and its feature involves only two pixel values, hence robust to occlusion and blur or low image resolution.</a:t>
            </a:r>
          </a:p>
          <a:p>
            <a:pPr marL="400050" indent="-400050">
              <a:buFont typeface="+mj-lt"/>
              <a:buAutoNum type="romanUcPeriod"/>
            </a:pPr>
            <a:endParaRPr lang="en-US" altLang="zh-CN" sz="2000" dirty="0" smtClean="0"/>
          </a:p>
          <a:p>
            <a:pPr marL="400050" indent="-400050">
              <a:buFont typeface="+mj-lt"/>
              <a:buAutoNum type="romanUcPeriod"/>
            </a:pPr>
            <a:r>
              <a:rPr lang="en-US" altLang="zh-CN" sz="2000" dirty="0" smtClean="0"/>
              <a:t>LBP [3] together with its variant MB-LBP [4] are also re-implemented for evaluation.</a:t>
            </a:r>
          </a:p>
          <a:p>
            <a:pPr marL="400050" indent="-400050">
              <a:buFont typeface="+mj-lt"/>
              <a:buAutoNum type="romanUcPeriod"/>
            </a:pPr>
            <a:endParaRPr lang="en-US" altLang="zh-CN" sz="2000" dirty="0" smtClean="0"/>
          </a:p>
          <a:p>
            <a:pPr marL="400050" indent="-400050">
              <a:buFont typeface="+mj-lt"/>
              <a:buAutoNum type="romanUcPeriod"/>
            </a:pPr>
            <a:r>
              <a:rPr lang="en-US" altLang="zh-CN" sz="2000" dirty="0" smtClean="0"/>
              <a:t>We adopt </a:t>
            </a:r>
            <a:r>
              <a:rPr lang="en-US" altLang="zh-CN" sz="2000" dirty="0" err="1" smtClean="0"/>
              <a:t>DQT+boosting</a:t>
            </a:r>
            <a:r>
              <a:rPr lang="en-US" altLang="zh-CN" sz="2000" dirty="0" smtClean="0"/>
              <a:t> [2] as our baseline classiﬁer.</a:t>
            </a:r>
          </a:p>
          <a:p>
            <a:pPr marL="400050" indent="-400050">
              <a:buFont typeface="+mj-lt"/>
              <a:buAutoNum type="romanUcPeriod"/>
            </a:pPr>
            <a:endParaRPr lang="en-US" altLang="zh-CN" sz="2000" dirty="0" smtClean="0"/>
          </a:p>
          <a:p>
            <a:pPr marL="400050" indent="-400050">
              <a:buFont typeface="+mj-lt"/>
              <a:buAutoNum type="romanUcPeriod"/>
            </a:pPr>
            <a:r>
              <a:rPr lang="en-US" altLang="zh-CN" sz="2000" dirty="0" smtClean="0"/>
              <a:t>We also tried SVM, but it appears to be not eﬀective to handle this challenging problem, and it is also not eﬃcient for our large-scale data. Therefore, we leaved SVM out ﬁnally.</a:t>
            </a:r>
            <a:endParaRPr lang="zh-CN" altLang="en-US" sz="2000" dirty="0"/>
          </a:p>
        </p:txBody>
      </p:sp>
    </p:spTree>
    <p:extLst>
      <p:ext uri="{BB962C8B-B14F-4D97-AF65-F5344CB8AC3E}">
        <p14:creationId xmlns:p14="http://schemas.microsoft.com/office/powerpoint/2010/main" val="74596866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073490" y="825437"/>
            <a:ext cx="10303727" cy="1631216"/>
          </a:xfrm>
          <a:prstGeom prst="rect">
            <a:avLst/>
          </a:prstGeom>
          <a:noFill/>
        </p:spPr>
        <p:txBody>
          <a:bodyPr wrap="square" rtlCol="0">
            <a:spAutoFit/>
          </a:bodyPr>
          <a:lstStyle/>
          <a:p>
            <a:r>
              <a:rPr lang="en-US" altLang="zh-CN" sz="2000" b="1" dirty="0" smtClean="0"/>
              <a:t>CNN Methods:</a:t>
            </a:r>
          </a:p>
          <a:p>
            <a:endParaRPr lang="en-US" altLang="zh-CN" sz="2000" b="1" dirty="0" smtClean="0"/>
          </a:p>
          <a:p>
            <a:pPr marL="400050" indent="-400050">
              <a:buFont typeface="+mj-lt"/>
              <a:buAutoNum type="romanUcPeriod"/>
            </a:pPr>
            <a:r>
              <a:rPr lang="en-US" altLang="zh-CN" sz="2000" dirty="0" smtClean="0"/>
              <a:t>CIFAR-10 Net [5] based binary classiﬁcation CNN </a:t>
            </a:r>
          </a:p>
          <a:p>
            <a:pPr marL="400050" indent="-400050">
              <a:buFont typeface="+mj-lt"/>
              <a:buAutoNum type="romanUcPeriod"/>
            </a:pPr>
            <a:endParaRPr lang="en-US" altLang="zh-CN" sz="2000" dirty="0" smtClean="0"/>
          </a:p>
          <a:p>
            <a:pPr marL="400050" indent="-400050">
              <a:buFont typeface="+mj-lt"/>
              <a:buAutoNum type="romanUcPeriod"/>
            </a:pPr>
            <a:r>
              <a:rPr lang="en-US" altLang="zh-CN" sz="2000" dirty="0" smtClean="0"/>
              <a:t>Cascade-CNN following the paradigm of [6] have been implemented</a:t>
            </a:r>
          </a:p>
        </p:txBody>
      </p:sp>
      <p:sp>
        <p:nvSpPr>
          <p:cNvPr id="6" name="文本框 5"/>
          <p:cNvSpPr txBox="1"/>
          <p:nvPr/>
        </p:nvSpPr>
        <p:spPr>
          <a:xfrm>
            <a:off x="1073490" y="2875280"/>
            <a:ext cx="10132990" cy="3970318"/>
          </a:xfrm>
          <a:prstGeom prst="rect">
            <a:avLst/>
          </a:prstGeom>
          <a:noFill/>
        </p:spPr>
        <p:txBody>
          <a:bodyPr wrap="square" rtlCol="0">
            <a:spAutoFit/>
          </a:bodyPr>
          <a:lstStyle/>
          <a:p>
            <a:pPr marL="342900" indent="-342900">
              <a:buAutoNum type="arabicPeriod"/>
            </a:pPr>
            <a:r>
              <a:rPr lang="en-US" altLang="zh-CN" dirty="0" smtClean="0"/>
              <a:t>Liao S, Hu Y, Zhu X, et al. Person re-identiﬁcation by local maximal occurrence rep-</a:t>
            </a:r>
            <a:r>
              <a:rPr lang="en-US" altLang="zh-CN" dirty="0" err="1" smtClean="0"/>
              <a:t>resentation</a:t>
            </a:r>
            <a:r>
              <a:rPr lang="en-US" altLang="zh-CN" dirty="0" smtClean="0"/>
              <a:t> and metric learning: Proceedings of the IEEE Conference on Computer Vision and Pattern Recognition. 2015: 2197-2206.</a:t>
            </a:r>
          </a:p>
          <a:p>
            <a:pPr marL="342900" indent="-342900">
              <a:buAutoNum type="arabicPeriod"/>
            </a:pPr>
            <a:r>
              <a:rPr lang="en-US" altLang="zh-CN" dirty="0" smtClean="0"/>
              <a:t>Liao, S and Jain, AK and Li, SZ. A Fast and Accurate Unconstrained Face </a:t>
            </a:r>
            <a:r>
              <a:rPr lang="en-US" altLang="zh-CN" dirty="0" err="1" smtClean="0"/>
              <a:t>Detector:EEE</a:t>
            </a:r>
            <a:r>
              <a:rPr lang="en-US" altLang="zh-CN" dirty="0" smtClean="0"/>
              <a:t> transactions on pattern analysis and machine intelligence, 2016, 38(2):211–223</a:t>
            </a:r>
          </a:p>
          <a:p>
            <a:pPr marL="342900" indent="-342900">
              <a:buAutoNum type="arabicPeriod"/>
            </a:pPr>
            <a:r>
              <a:rPr lang="en-US" altLang="zh-CN" dirty="0" err="1" smtClean="0"/>
              <a:t>Ojala</a:t>
            </a:r>
            <a:r>
              <a:rPr lang="en-US" altLang="zh-CN" dirty="0" smtClean="0"/>
              <a:t> T, </a:t>
            </a:r>
            <a:r>
              <a:rPr lang="en-US" altLang="zh-CN" dirty="0" err="1" smtClean="0"/>
              <a:t>Pietikainen</a:t>
            </a:r>
            <a:r>
              <a:rPr lang="en-US" altLang="zh-CN" dirty="0" smtClean="0"/>
              <a:t> M, </a:t>
            </a:r>
            <a:r>
              <a:rPr lang="en-US" altLang="zh-CN" dirty="0" err="1" smtClean="0"/>
              <a:t>Maenpaa</a:t>
            </a:r>
            <a:r>
              <a:rPr lang="en-US" altLang="zh-CN" dirty="0" smtClean="0"/>
              <a:t> T. Multiresolution gray-scale and rotation </a:t>
            </a:r>
            <a:r>
              <a:rPr lang="en-US" altLang="zh-CN" dirty="0" err="1" smtClean="0"/>
              <a:t>invari</a:t>
            </a:r>
            <a:r>
              <a:rPr lang="en-US" altLang="zh-CN" dirty="0" smtClean="0"/>
              <a:t>-ant texture classiﬁcation with local binary patterns: IEEE Transactions on </a:t>
            </a:r>
            <a:r>
              <a:rPr lang="en-US" altLang="zh-CN" dirty="0" err="1" smtClean="0"/>
              <a:t>patternanalysis</a:t>
            </a:r>
            <a:r>
              <a:rPr lang="en-US" altLang="zh-CN" dirty="0" smtClean="0"/>
              <a:t> and machine intelligence, 2002, 24(7): 971-987.</a:t>
            </a:r>
          </a:p>
          <a:p>
            <a:pPr marL="342900" indent="-342900">
              <a:buAutoNum type="arabicPeriod"/>
            </a:pPr>
            <a:r>
              <a:rPr lang="en-US" altLang="zh-CN" dirty="0" smtClean="0"/>
              <a:t>Liao S, Zhu X, Lei Z, et al. Learning multi-scale block local binary patterns for </a:t>
            </a:r>
            <a:r>
              <a:rPr lang="en-US" altLang="zh-CN" dirty="0" err="1" smtClean="0"/>
              <a:t>facerecognition</a:t>
            </a:r>
            <a:r>
              <a:rPr lang="en-US" altLang="zh-CN" dirty="0" smtClean="0"/>
              <a:t>: International Conference on Biometrics. Springer Berlin Heidelberg, 2007: 828-837</a:t>
            </a:r>
          </a:p>
          <a:p>
            <a:pPr marL="342900" indent="-342900">
              <a:buAutoNum type="arabicPeriod"/>
            </a:pPr>
            <a:r>
              <a:rPr lang="en-US" altLang="zh-CN" dirty="0" smtClean="0"/>
              <a:t>The CIFAR-10 dataset, </a:t>
            </a:r>
            <a:r>
              <a:rPr lang="en-US" altLang="zh-CN" dirty="0" smtClean="0">
                <a:hlinkClick r:id="rId2"/>
              </a:rPr>
              <a:t>https://www.cs.toronto.edu/~kriz/cifar.html</a:t>
            </a:r>
            <a:endParaRPr lang="en-US" altLang="zh-CN" dirty="0" smtClean="0"/>
          </a:p>
          <a:p>
            <a:pPr marL="342900" indent="-342900">
              <a:buAutoNum type="arabicPeriod"/>
            </a:pPr>
            <a:r>
              <a:rPr lang="en-US" altLang="zh-CN" dirty="0" smtClean="0"/>
              <a:t>Li H, Lin Z, Shen X, et al. A convolutional neural network cascade for face </a:t>
            </a:r>
            <a:r>
              <a:rPr lang="en-US" altLang="zh-CN" dirty="0" err="1" smtClean="0"/>
              <a:t>detec</a:t>
            </a:r>
            <a:r>
              <a:rPr lang="en-US" altLang="zh-CN" dirty="0" smtClean="0"/>
              <a:t>- </a:t>
            </a:r>
            <a:r>
              <a:rPr lang="en-US" altLang="zh-CN" dirty="0" err="1" smtClean="0"/>
              <a:t>tion</a:t>
            </a:r>
            <a:r>
              <a:rPr lang="en-US" altLang="zh-CN" dirty="0" smtClean="0"/>
              <a:t>: Proceedings of the IEEE Conference on Computer Vision and Pattern </a:t>
            </a:r>
            <a:r>
              <a:rPr lang="en-US" altLang="zh-CN" dirty="0" err="1" smtClean="0"/>
              <a:t>Recog-nition</a:t>
            </a:r>
            <a:r>
              <a:rPr lang="en-US" altLang="zh-CN" dirty="0" smtClean="0"/>
              <a:t>. 2015: 5325-5334.</a:t>
            </a:r>
          </a:p>
          <a:p>
            <a:pPr marL="342900" indent="-342900">
              <a:buAutoNum type="arabicPeriod"/>
            </a:pPr>
            <a:endParaRPr lang="en-US" altLang="zh-CN" dirty="0" smtClean="0"/>
          </a:p>
        </p:txBody>
      </p:sp>
      <p:pic>
        <p:nvPicPr>
          <p:cNvPr id="7" name="图片 6"/>
          <p:cNvPicPr>
            <a:picLocks noChangeAspect="1"/>
          </p:cNvPicPr>
          <p:nvPr/>
        </p:nvPicPr>
        <p:blipFill>
          <a:blip r:embed="rId3"/>
          <a:stretch>
            <a:fillRect/>
          </a:stretch>
        </p:blipFill>
        <p:spPr>
          <a:xfrm>
            <a:off x="1859915" y="2875280"/>
            <a:ext cx="7334250" cy="3133725"/>
          </a:xfrm>
          <a:prstGeom prst="rect">
            <a:avLst/>
          </a:prstGeom>
        </p:spPr>
      </p:pic>
    </p:spTree>
    <p:extLst>
      <p:ext uri="{BB962C8B-B14F-4D97-AF65-F5344CB8AC3E}">
        <p14:creationId xmlns:p14="http://schemas.microsoft.com/office/powerpoint/2010/main" val="1725568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xit" presetSubtype="4" fill="hold" nodeType="clickEffect">
                                  <p:stCondLst>
                                    <p:cond delay="0"/>
                                  </p:stCondLst>
                                  <p:childTnLst>
                                    <p:anim calcmode="lin" valueType="num">
                                      <p:cBhvr additive="base">
                                        <p:cTn id="6" dur="500"/>
                                        <p:tgtEl>
                                          <p:spTgt spid="7"/>
                                        </p:tgtEl>
                                        <p:attrNameLst>
                                          <p:attrName>ppt_y</p:attrName>
                                        </p:attrNameLst>
                                      </p:cBhvr>
                                      <p:tavLst>
                                        <p:tav tm="0">
                                          <p:val>
                                            <p:strVal val="#ppt_y"/>
                                          </p:val>
                                        </p:tav>
                                        <p:tav tm="100000">
                                          <p:val>
                                            <p:strVal val="#ppt_y+#ppt_h*1.125000"/>
                                          </p:val>
                                        </p:tav>
                                      </p:tavLst>
                                    </p:anim>
                                    <p:animEffect transition="out" filter="wipe(down)">
                                      <p:cBhvr>
                                        <p:cTn id="7" dur="500"/>
                                        <p:tgtEl>
                                          <p:spTgt spid="7"/>
                                        </p:tgtEl>
                                      </p:cBhvr>
                                    </p:animEffect>
                                    <p:set>
                                      <p:cBhvr>
                                        <p:cTn id="8" dur="1" fill="hold">
                                          <p:stCondLst>
                                            <p:cond delay="499"/>
                                          </p:stCondLst>
                                        </p:cTn>
                                        <p:tgtEl>
                                          <p:spTgt spid="7"/>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4" presetClass="entr" presetSubtype="16"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box(in)">
                                      <p:cBhvr>
                                        <p:cTn id="13"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325120" y="132080"/>
            <a:ext cx="4998720" cy="769441"/>
          </a:xfrm>
          <a:prstGeom prst="rect">
            <a:avLst/>
          </a:prstGeom>
          <a:noFill/>
        </p:spPr>
        <p:txBody>
          <a:bodyPr wrap="square" rtlCol="0">
            <a:spAutoFit/>
          </a:bodyPr>
          <a:lstStyle/>
          <a:p>
            <a:r>
              <a:rPr lang="en-US" altLang="zh-CN" sz="4400" dirty="0" smtClean="0"/>
              <a:t>Results</a:t>
            </a:r>
            <a:endParaRPr lang="zh-CN" altLang="en-US" sz="4400" dirty="0"/>
          </a:p>
        </p:txBody>
      </p:sp>
      <p:sp>
        <p:nvSpPr>
          <p:cNvPr id="6" name="文本框 5"/>
          <p:cNvSpPr txBox="1"/>
          <p:nvPr/>
        </p:nvSpPr>
        <p:spPr>
          <a:xfrm>
            <a:off x="1183211" y="4979857"/>
            <a:ext cx="10444480" cy="1200329"/>
          </a:xfrm>
          <a:prstGeom prst="rect">
            <a:avLst/>
          </a:prstGeom>
          <a:noFill/>
        </p:spPr>
        <p:txBody>
          <a:bodyPr wrap="square" rtlCol="0">
            <a:spAutoFit/>
          </a:bodyPr>
          <a:lstStyle/>
          <a:p>
            <a:pPr marL="342900" indent="-342900">
              <a:buAutoNum type="arabicPeriod"/>
            </a:pPr>
            <a:r>
              <a:rPr lang="en-US" altLang="zh-CN" dirty="0" smtClean="0"/>
              <a:t>CIFAR-10 based CNN beats other methods due to its powerful representation ability</a:t>
            </a:r>
          </a:p>
          <a:p>
            <a:pPr marL="342900" indent="-342900">
              <a:buAutoNum type="arabicPeriod"/>
            </a:pPr>
            <a:r>
              <a:rPr lang="en-US" altLang="zh-CN" dirty="0" smtClean="0"/>
              <a:t>It also outperforms Cascade-CNN by a large margin. This is probably because in the process of cascade training, hard negative samples mined by the last net contain a proportion of non-face patch-</a:t>
            </a:r>
            <a:r>
              <a:rPr lang="en-US" altLang="zh-CN" dirty="0" err="1" smtClean="0"/>
              <a:t>es</a:t>
            </a:r>
            <a:r>
              <a:rPr lang="en-US" altLang="zh-CN" dirty="0" smtClean="0"/>
              <a:t> that actually contain faces but with a IOU less than 0.3, thus ’too hard’ to identify for a shallow net structure </a:t>
            </a:r>
            <a:endParaRPr lang="zh-CN" altLang="en-US" dirty="0"/>
          </a:p>
        </p:txBody>
      </p:sp>
      <p:pic>
        <p:nvPicPr>
          <p:cNvPr id="7" name="图片 6"/>
          <p:cNvPicPr>
            <a:picLocks noChangeAspect="1"/>
          </p:cNvPicPr>
          <p:nvPr/>
        </p:nvPicPr>
        <p:blipFill>
          <a:blip r:embed="rId2"/>
          <a:stretch>
            <a:fillRect/>
          </a:stretch>
        </p:blipFill>
        <p:spPr>
          <a:xfrm>
            <a:off x="1183211" y="986159"/>
            <a:ext cx="9866218" cy="3909060"/>
          </a:xfrm>
          <a:prstGeom prst="rect">
            <a:avLst/>
          </a:prstGeom>
        </p:spPr>
      </p:pic>
    </p:spTree>
    <p:extLst>
      <p:ext uri="{BB962C8B-B14F-4D97-AF65-F5344CB8AC3E}">
        <p14:creationId xmlns:p14="http://schemas.microsoft.com/office/powerpoint/2010/main" val="299998977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656080" y="3275984"/>
            <a:ext cx="9367520" cy="2585323"/>
          </a:xfrm>
          <a:prstGeom prst="rect">
            <a:avLst/>
          </a:prstGeom>
          <a:noFill/>
        </p:spPr>
        <p:txBody>
          <a:bodyPr wrap="square" rtlCol="0">
            <a:spAutoFit/>
          </a:bodyPr>
          <a:lstStyle/>
          <a:p>
            <a:pPr marL="342900" indent="-342900">
              <a:buAutoNum type="arabicPeriod"/>
            </a:pPr>
            <a:r>
              <a:rPr lang="en-US" altLang="zh-CN" dirty="0" smtClean="0"/>
              <a:t>As for hand-crafted features, MB-LBP obtains about 20% detection rate compared to LBP (about 16%) detection rate at FAR of 10−3</a:t>
            </a:r>
          </a:p>
          <a:p>
            <a:pPr marL="342900" indent="-342900">
              <a:buAutoNum type="arabicPeriod"/>
            </a:pPr>
            <a:r>
              <a:rPr lang="en-US" altLang="zh-CN" dirty="0" smtClean="0"/>
              <a:t>At FAR of 10−3, LOMO performs slightly better than LBP, but its true </a:t>
            </a:r>
            <a:r>
              <a:rPr lang="en-US" altLang="zh-CN" dirty="0" err="1" smtClean="0"/>
              <a:t>pos-itive</a:t>
            </a:r>
            <a:r>
              <a:rPr lang="en-US" altLang="zh-CN" dirty="0" smtClean="0"/>
              <a:t> rate increases rapidly as we move along the </a:t>
            </a:r>
            <a:r>
              <a:rPr lang="en-US" altLang="zh-CN" dirty="0" err="1" smtClean="0"/>
              <a:t>righthand</a:t>
            </a:r>
            <a:r>
              <a:rPr lang="en-US" altLang="zh-CN" dirty="0" smtClean="0"/>
              <a:t> direction of x axis.</a:t>
            </a:r>
          </a:p>
          <a:p>
            <a:pPr marL="342900" indent="-342900">
              <a:buAutoNum type="arabicPeriod"/>
            </a:pPr>
            <a:r>
              <a:rPr lang="en-US" altLang="zh-CN" dirty="0" smtClean="0"/>
              <a:t>NPD achieves comparable performance compared to LBP. As its values are computed </a:t>
            </a:r>
            <a:r>
              <a:rPr lang="en-US" altLang="zh-CN" dirty="0" err="1" smtClean="0"/>
              <a:t>involv-ing</a:t>
            </a:r>
            <a:r>
              <a:rPr lang="en-US" altLang="zh-CN" dirty="0" smtClean="0"/>
              <a:t> only two pixels of an image, NPD is more sensitive than other algorithms considering that face patches on FCB are not aligned.</a:t>
            </a:r>
          </a:p>
          <a:p>
            <a:pPr marL="342900" indent="-342900">
              <a:buAutoNum type="arabicPeriod"/>
            </a:pPr>
            <a:r>
              <a:rPr lang="en-US" altLang="zh-CN" dirty="0" smtClean="0"/>
              <a:t>At FAR of 10−2, the over-all rank is almost the same except that LOMO performs better than MB-LBP.</a:t>
            </a:r>
            <a:endParaRPr lang="zh-CN" altLang="en-US" dirty="0"/>
          </a:p>
        </p:txBody>
      </p:sp>
      <p:pic>
        <p:nvPicPr>
          <p:cNvPr id="6" name="图片 5"/>
          <p:cNvPicPr>
            <a:picLocks noChangeAspect="1"/>
          </p:cNvPicPr>
          <p:nvPr/>
        </p:nvPicPr>
        <p:blipFill>
          <a:blip r:embed="rId2"/>
          <a:stretch>
            <a:fillRect/>
          </a:stretch>
        </p:blipFill>
        <p:spPr>
          <a:xfrm>
            <a:off x="1656080" y="1592906"/>
            <a:ext cx="8968250" cy="1452245"/>
          </a:xfrm>
          <a:prstGeom prst="rect">
            <a:avLst/>
          </a:prstGeom>
        </p:spPr>
      </p:pic>
      <p:sp>
        <p:nvSpPr>
          <p:cNvPr id="7" name="文本框 6"/>
          <p:cNvSpPr txBox="1"/>
          <p:nvPr/>
        </p:nvSpPr>
        <p:spPr>
          <a:xfrm>
            <a:off x="2829560" y="1131241"/>
            <a:ext cx="7020560" cy="461665"/>
          </a:xfrm>
          <a:prstGeom prst="rect">
            <a:avLst/>
          </a:prstGeom>
          <a:noFill/>
        </p:spPr>
        <p:txBody>
          <a:bodyPr wrap="square" rtlCol="0">
            <a:spAutoFit/>
          </a:bodyPr>
          <a:lstStyle/>
          <a:p>
            <a:r>
              <a:rPr lang="en-US" altLang="zh-CN" sz="2400" dirty="0" smtClean="0"/>
              <a:t>Detection rate (%) of each algorithm at FAR=10−3</a:t>
            </a:r>
            <a:endParaRPr lang="zh-CN" altLang="en-US" sz="2400" dirty="0"/>
          </a:p>
        </p:txBody>
      </p:sp>
    </p:spTree>
    <p:extLst>
      <p:ext uri="{BB962C8B-B14F-4D97-AF65-F5344CB8AC3E}">
        <p14:creationId xmlns:p14="http://schemas.microsoft.com/office/powerpoint/2010/main" val="144385313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3698240" y="991215"/>
            <a:ext cx="6888480" cy="461665"/>
          </a:xfrm>
          <a:prstGeom prst="rect">
            <a:avLst/>
          </a:prstGeom>
          <a:noFill/>
        </p:spPr>
        <p:txBody>
          <a:bodyPr wrap="square" rtlCol="0">
            <a:spAutoFit/>
          </a:bodyPr>
          <a:lstStyle/>
          <a:p>
            <a:r>
              <a:rPr lang="en-US" altLang="zh-CN" sz="2400" dirty="0" smtClean="0"/>
              <a:t>Model details and speed of each algorithm</a:t>
            </a:r>
            <a:endParaRPr lang="zh-CN" altLang="en-US" sz="2400" dirty="0"/>
          </a:p>
        </p:txBody>
      </p:sp>
      <p:pic>
        <p:nvPicPr>
          <p:cNvPr id="7" name="图片 6"/>
          <p:cNvPicPr>
            <a:picLocks noChangeAspect="1"/>
          </p:cNvPicPr>
          <p:nvPr/>
        </p:nvPicPr>
        <p:blipFill>
          <a:blip r:embed="rId2"/>
          <a:stretch>
            <a:fillRect/>
          </a:stretch>
        </p:blipFill>
        <p:spPr>
          <a:xfrm>
            <a:off x="1350010" y="1741170"/>
            <a:ext cx="10325100" cy="2400300"/>
          </a:xfrm>
          <a:prstGeom prst="rect">
            <a:avLst/>
          </a:prstGeom>
        </p:spPr>
      </p:pic>
      <p:sp>
        <p:nvSpPr>
          <p:cNvPr id="8" name="文本框 7"/>
          <p:cNvSpPr txBox="1"/>
          <p:nvPr/>
        </p:nvSpPr>
        <p:spPr>
          <a:xfrm>
            <a:off x="1350010" y="4429760"/>
            <a:ext cx="10171430" cy="1754326"/>
          </a:xfrm>
          <a:prstGeom prst="rect">
            <a:avLst/>
          </a:prstGeom>
          <a:noFill/>
        </p:spPr>
        <p:txBody>
          <a:bodyPr wrap="square" rtlCol="0">
            <a:spAutoFit/>
          </a:bodyPr>
          <a:lstStyle/>
          <a:p>
            <a:pPr marL="342900" indent="-342900">
              <a:buAutoNum type="arabicPeriod"/>
            </a:pPr>
            <a:r>
              <a:rPr lang="en-US" altLang="zh-CN" dirty="0" smtClean="0"/>
              <a:t>About the dimension of the original features and selected features by the DQT based </a:t>
            </a:r>
            <a:r>
              <a:rPr lang="en-US" altLang="zh-CN" dirty="0" err="1" smtClean="0"/>
              <a:t>AdaBoost</a:t>
            </a:r>
            <a:r>
              <a:rPr lang="en-US" altLang="zh-CN" dirty="0" smtClean="0"/>
              <a:t>, as well as the training time, testing time and platform of each algorithm employed in our evaluation.</a:t>
            </a:r>
          </a:p>
          <a:p>
            <a:pPr marL="342900" indent="-342900">
              <a:buAutoNum type="arabicPeriod"/>
            </a:pPr>
            <a:r>
              <a:rPr lang="en-US" altLang="zh-CN" dirty="0" smtClean="0"/>
              <a:t>Note that LOMO requires RGB images while other methods use gray images as input.</a:t>
            </a:r>
          </a:p>
          <a:p>
            <a:pPr marL="342900" indent="-342900">
              <a:buAutoNum type="arabicPeriod"/>
            </a:pPr>
            <a:r>
              <a:rPr lang="en-US" altLang="zh-CN" dirty="0" smtClean="0"/>
              <a:t>The ﬁrst 4 algorithms are all combination of feature extraction and boosting with Deep Quadratic Trees (DQT) while the last two are end to end CNN methods, therefore the dimension of original features and selected features are the same. </a:t>
            </a:r>
            <a:endParaRPr lang="zh-CN" altLang="en-US" dirty="0"/>
          </a:p>
        </p:txBody>
      </p:sp>
    </p:spTree>
    <p:extLst>
      <p:ext uri="{BB962C8B-B14F-4D97-AF65-F5344CB8AC3E}">
        <p14:creationId xmlns:p14="http://schemas.microsoft.com/office/powerpoint/2010/main" val="421948227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924560" y="721360"/>
            <a:ext cx="5090160" cy="769441"/>
          </a:xfrm>
          <a:prstGeom prst="rect">
            <a:avLst/>
          </a:prstGeom>
          <a:noFill/>
        </p:spPr>
        <p:txBody>
          <a:bodyPr wrap="square" rtlCol="0">
            <a:spAutoFit/>
          </a:bodyPr>
          <a:lstStyle/>
          <a:p>
            <a:r>
              <a:rPr lang="en-US" altLang="zh-CN" sz="4400" dirty="0" smtClean="0"/>
              <a:t>Conclusion</a:t>
            </a:r>
            <a:endParaRPr lang="zh-CN" altLang="en-US" sz="4400" dirty="0"/>
          </a:p>
        </p:txBody>
      </p:sp>
      <p:sp>
        <p:nvSpPr>
          <p:cNvPr id="6" name="文本框 5"/>
          <p:cNvSpPr txBox="1"/>
          <p:nvPr/>
        </p:nvSpPr>
        <p:spPr>
          <a:xfrm>
            <a:off x="1686560" y="2001520"/>
            <a:ext cx="8605520" cy="1477328"/>
          </a:xfrm>
          <a:prstGeom prst="rect">
            <a:avLst/>
          </a:prstGeom>
          <a:noFill/>
        </p:spPr>
        <p:txBody>
          <a:bodyPr wrap="square" rtlCol="0">
            <a:spAutoFit/>
          </a:bodyPr>
          <a:lstStyle/>
          <a:p>
            <a:r>
              <a:rPr lang="en-US" altLang="zh-CN" dirty="0" smtClean="0"/>
              <a:t>1. </a:t>
            </a:r>
            <a:r>
              <a:rPr lang="en-US" altLang="zh-CN" dirty="0" smtClean="0"/>
              <a:t>It is not easy to determine the actual performance of the face classiﬁcation part due to the large inﬂuence of block generation and post-processing in traditional benchmarks. Motivated by this, we conduct a special-</a:t>
            </a:r>
            <a:r>
              <a:rPr lang="en-US" altLang="zh-CN" dirty="0" err="1" smtClean="0"/>
              <a:t>ized</a:t>
            </a:r>
            <a:r>
              <a:rPr lang="en-US" altLang="zh-CN" dirty="0" smtClean="0"/>
              <a:t> benchmark study in this paper, which focuses purely on face classiﬁcation.</a:t>
            </a:r>
          </a:p>
          <a:p>
            <a:endParaRPr lang="zh-CN" altLang="en-US" dirty="0"/>
          </a:p>
        </p:txBody>
      </p:sp>
      <p:sp>
        <p:nvSpPr>
          <p:cNvPr id="7" name="文本框 6"/>
          <p:cNvSpPr txBox="1"/>
          <p:nvPr/>
        </p:nvSpPr>
        <p:spPr>
          <a:xfrm>
            <a:off x="1686560" y="3339793"/>
            <a:ext cx="8605520" cy="1200329"/>
          </a:xfrm>
          <a:prstGeom prst="rect">
            <a:avLst/>
          </a:prstGeom>
          <a:noFill/>
        </p:spPr>
        <p:txBody>
          <a:bodyPr wrap="square" rtlCol="0">
            <a:spAutoFit/>
          </a:bodyPr>
          <a:lstStyle/>
          <a:p>
            <a:r>
              <a:rPr lang="en-US" altLang="zh-CN" dirty="0" smtClean="0"/>
              <a:t>2. </a:t>
            </a:r>
            <a:r>
              <a:rPr lang="en-US" altLang="zh-CN" dirty="0" smtClean="0"/>
              <a:t>We start with face proposals by collecting about 3.5 millions of face and non-face sample patches, and build a benchmark dataset (FCB) for two-class face </a:t>
            </a:r>
            <a:r>
              <a:rPr lang="en-US" altLang="zh-CN" dirty="0" err="1" smtClean="0"/>
              <a:t>classi-ﬁcation</a:t>
            </a:r>
            <a:r>
              <a:rPr lang="en-US" altLang="zh-CN" dirty="0" smtClean="0"/>
              <a:t> evaluation. </a:t>
            </a:r>
          </a:p>
          <a:p>
            <a:endParaRPr lang="zh-CN" altLang="en-US" dirty="0"/>
          </a:p>
        </p:txBody>
      </p:sp>
      <p:sp>
        <p:nvSpPr>
          <p:cNvPr id="8" name="文本框 7"/>
          <p:cNvSpPr txBox="1"/>
          <p:nvPr/>
        </p:nvSpPr>
        <p:spPr>
          <a:xfrm>
            <a:off x="1686560" y="4401066"/>
            <a:ext cx="7833360" cy="1200329"/>
          </a:xfrm>
          <a:prstGeom prst="rect">
            <a:avLst/>
          </a:prstGeom>
          <a:noFill/>
        </p:spPr>
        <p:txBody>
          <a:bodyPr wrap="square" rtlCol="0">
            <a:spAutoFit/>
          </a:bodyPr>
          <a:lstStyle/>
          <a:p>
            <a:r>
              <a:rPr lang="en-US" altLang="zh-CN" dirty="0" smtClean="0"/>
              <a:t>3. </a:t>
            </a:r>
            <a:r>
              <a:rPr lang="en-US" altLang="zh-CN" dirty="0" smtClean="0"/>
              <a:t>Our results show that, without the help of post-processing, the performance of face classiﬁcation itself is still not very satisfactory, even with a powerful CNN method.</a:t>
            </a:r>
          </a:p>
          <a:p>
            <a:r>
              <a:rPr lang="en-US" altLang="zh-CN" dirty="0" smtClean="0"/>
              <a:t> </a:t>
            </a:r>
            <a:endParaRPr lang="zh-CN" altLang="en-US" dirty="0"/>
          </a:p>
        </p:txBody>
      </p:sp>
      <p:sp>
        <p:nvSpPr>
          <p:cNvPr id="9" name="文本框 8"/>
          <p:cNvSpPr txBox="1"/>
          <p:nvPr/>
        </p:nvSpPr>
        <p:spPr>
          <a:xfrm>
            <a:off x="1686560" y="5658615"/>
            <a:ext cx="9154160" cy="1200329"/>
          </a:xfrm>
          <a:prstGeom prst="rect">
            <a:avLst/>
          </a:prstGeom>
          <a:noFill/>
        </p:spPr>
        <p:txBody>
          <a:bodyPr wrap="square" rtlCol="0">
            <a:spAutoFit/>
          </a:bodyPr>
          <a:lstStyle/>
          <a:p>
            <a:r>
              <a:rPr lang="en-US" altLang="zh-CN" dirty="0" smtClean="0"/>
              <a:t>4. </a:t>
            </a:r>
            <a:r>
              <a:rPr lang="en-US" altLang="zh-CN" dirty="0" smtClean="0"/>
              <a:t>The data and evaluation code of this study will be re-leased to the public to help assess performance of face classiﬁcation, and ease the participation of other related researchers who want to try their algorithms for face detection.</a:t>
            </a:r>
            <a:endParaRPr lang="zh-CN" altLang="en-US" dirty="0" smtClean="0"/>
          </a:p>
          <a:p>
            <a:endParaRPr lang="zh-CN" altLang="en-US" dirty="0"/>
          </a:p>
        </p:txBody>
      </p:sp>
    </p:spTree>
    <p:extLst>
      <p:ext uri="{BB962C8B-B14F-4D97-AF65-F5344CB8AC3E}">
        <p14:creationId xmlns:p14="http://schemas.microsoft.com/office/powerpoint/2010/main" val="2177059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ox(in)">
                                      <p:cBhvr>
                                        <p:cTn id="7" dur="2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ox(in)">
                                      <p:cBhvr>
                                        <p:cTn id="12" dur="20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box(in)">
                                      <p:cBhvr>
                                        <p:cTn id="17" dur="20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box(in)">
                                      <p:cBhvr>
                                        <p:cTn id="22"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965200" y="876300"/>
            <a:ext cx="3873500" cy="769441"/>
          </a:xfrm>
          <a:prstGeom prst="rect">
            <a:avLst/>
          </a:prstGeom>
          <a:noFill/>
        </p:spPr>
        <p:txBody>
          <a:bodyPr wrap="square" rtlCol="0">
            <a:spAutoFit/>
          </a:bodyPr>
          <a:lstStyle/>
          <a:p>
            <a:r>
              <a:rPr lang="en-US" altLang="zh-CN" sz="4400" dirty="0" smtClean="0"/>
              <a:t>Introduction</a:t>
            </a:r>
            <a:endParaRPr lang="zh-CN" altLang="en-US" sz="4400" dirty="0"/>
          </a:p>
        </p:txBody>
      </p:sp>
      <p:sp>
        <p:nvSpPr>
          <p:cNvPr id="5" name="文本框 4"/>
          <p:cNvSpPr txBox="1"/>
          <p:nvPr/>
        </p:nvSpPr>
        <p:spPr>
          <a:xfrm>
            <a:off x="2400300" y="2679700"/>
            <a:ext cx="7962900" cy="830997"/>
          </a:xfrm>
          <a:prstGeom prst="rect">
            <a:avLst/>
          </a:prstGeom>
          <a:noFill/>
        </p:spPr>
        <p:txBody>
          <a:bodyPr wrap="square" rtlCol="0">
            <a:spAutoFit/>
          </a:bodyPr>
          <a:lstStyle/>
          <a:p>
            <a:r>
              <a:rPr lang="en-US" altLang="zh-CN" sz="2400" dirty="0" smtClean="0"/>
              <a:t>1. Face detection is a key fundamental problem in facial </a:t>
            </a:r>
            <a:r>
              <a:rPr lang="en-US" altLang="zh-CN" sz="2400" dirty="0" err="1" smtClean="0"/>
              <a:t>anaysis</a:t>
            </a:r>
            <a:endParaRPr lang="zh-CN" altLang="en-US" sz="2400" dirty="0"/>
          </a:p>
        </p:txBody>
      </p:sp>
      <p:sp>
        <p:nvSpPr>
          <p:cNvPr id="6" name="文本框 5"/>
          <p:cNvSpPr txBox="1"/>
          <p:nvPr/>
        </p:nvSpPr>
        <p:spPr>
          <a:xfrm>
            <a:off x="2400300" y="3835400"/>
            <a:ext cx="6248400" cy="830997"/>
          </a:xfrm>
          <a:prstGeom prst="rect">
            <a:avLst/>
          </a:prstGeom>
          <a:noFill/>
        </p:spPr>
        <p:txBody>
          <a:bodyPr wrap="square" rtlCol="0">
            <a:spAutoFit/>
          </a:bodyPr>
          <a:lstStyle/>
          <a:p>
            <a:r>
              <a:rPr lang="en-US" altLang="zh-CN" sz="2400" dirty="0" smtClean="0"/>
              <a:t>2. It’s the first step for other high-level tasks such as ……</a:t>
            </a:r>
            <a:endParaRPr lang="zh-CN" altLang="en-US" sz="2400" dirty="0"/>
          </a:p>
        </p:txBody>
      </p:sp>
      <p:sp>
        <p:nvSpPr>
          <p:cNvPr id="7" name="文本框 6"/>
          <p:cNvSpPr txBox="1"/>
          <p:nvPr/>
        </p:nvSpPr>
        <p:spPr>
          <a:xfrm>
            <a:off x="4699000" y="3312180"/>
            <a:ext cx="3860800" cy="523220"/>
          </a:xfrm>
          <a:prstGeom prst="rect">
            <a:avLst/>
          </a:prstGeom>
          <a:noFill/>
        </p:spPr>
        <p:txBody>
          <a:bodyPr wrap="square" rtlCol="0">
            <a:spAutoFit/>
          </a:bodyPr>
          <a:lstStyle/>
          <a:p>
            <a:r>
              <a:rPr lang="en-US" altLang="zh-CN" sz="2800" dirty="0" smtClean="0"/>
              <a:t>Face Alignment</a:t>
            </a:r>
            <a:endParaRPr lang="zh-CN" altLang="en-US" sz="2800" dirty="0"/>
          </a:p>
        </p:txBody>
      </p:sp>
      <p:sp>
        <p:nvSpPr>
          <p:cNvPr id="9" name="文本框 8"/>
          <p:cNvSpPr txBox="1"/>
          <p:nvPr/>
        </p:nvSpPr>
        <p:spPr>
          <a:xfrm>
            <a:off x="4699000" y="3308578"/>
            <a:ext cx="3860800" cy="523220"/>
          </a:xfrm>
          <a:prstGeom prst="rect">
            <a:avLst/>
          </a:prstGeom>
          <a:noFill/>
        </p:spPr>
        <p:txBody>
          <a:bodyPr wrap="square" rtlCol="0">
            <a:spAutoFit/>
          </a:bodyPr>
          <a:lstStyle/>
          <a:p>
            <a:r>
              <a:rPr lang="en-US" altLang="zh-CN" sz="2800" dirty="0" smtClean="0"/>
              <a:t>Face Recognition</a:t>
            </a:r>
            <a:endParaRPr lang="zh-CN" altLang="en-US" sz="2800" dirty="0"/>
          </a:p>
        </p:txBody>
      </p:sp>
      <p:sp>
        <p:nvSpPr>
          <p:cNvPr id="10" name="文本框 9"/>
          <p:cNvSpPr txBox="1"/>
          <p:nvPr/>
        </p:nvSpPr>
        <p:spPr>
          <a:xfrm>
            <a:off x="4699000" y="3312180"/>
            <a:ext cx="3860800" cy="523220"/>
          </a:xfrm>
          <a:prstGeom prst="rect">
            <a:avLst/>
          </a:prstGeom>
          <a:noFill/>
        </p:spPr>
        <p:txBody>
          <a:bodyPr wrap="square" rtlCol="0">
            <a:spAutoFit/>
          </a:bodyPr>
          <a:lstStyle/>
          <a:p>
            <a:r>
              <a:rPr lang="en-US" altLang="zh-CN" sz="2800" dirty="0" smtClean="0"/>
              <a:t>Face Attribute Analysis</a:t>
            </a:r>
            <a:endParaRPr lang="zh-CN" altLang="en-US" sz="2800" dirty="0"/>
          </a:p>
        </p:txBody>
      </p:sp>
    </p:spTree>
    <p:extLst>
      <p:ext uri="{BB962C8B-B14F-4D97-AF65-F5344CB8AC3E}">
        <p14:creationId xmlns:p14="http://schemas.microsoft.com/office/powerpoint/2010/main" val="3060784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1)">
                                      <p:cBhvr>
                                        <p:cTn id="7" dur="2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heel(1)">
                                      <p:cBhvr>
                                        <p:cTn id="12" dur="20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xit" presetSubtype="4" fill="hold" grpId="1" nodeType="clickEffect">
                                  <p:stCondLst>
                                    <p:cond delay="0"/>
                                  </p:stCondLst>
                                  <p:childTnLst>
                                    <p:animEffect transition="out" filter="wipe(down)">
                                      <p:cBhvr>
                                        <p:cTn id="16" dur="500"/>
                                        <p:tgtEl>
                                          <p:spTgt spid="5"/>
                                        </p:tgtEl>
                                      </p:cBhvr>
                                    </p:animEffect>
                                    <p:set>
                                      <p:cBhvr>
                                        <p:cTn id="17" dur="1" fill="hold">
                                          <p:stCondLst>
                                            <p:cond delay="499"/>
                                          </p:stCondLst>
                                        </p:cTn>
                                        <p:tgtEl>
                                          <p:spTgt spid="5"/>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22" presetClass="exit" presetSubtype="4" fill="hold" grpId="1" nodeType="clickEffect">
                                  <p:stCondLst>
                                    <p:cond delay="0"/>
                                  </p:stCondLst>
                                  <p:childTnLst>
                                    <p:animEffect transition="out" filter="wipe(down)">
                                      <p:cBhvr>
                                        <p:cTn id="21" dur="500"/>
                                        <p:tgtEl>
                                          <p:spTgt spid="6"/>
                                        </p:tgtEl>
                                      </p:cBhvr>
                                    </p:animEffect>
                                    <p:set>
                                      <p:cBhvr>
                                        <p:cTn id="22" dur="1" fill="hold">
                                          <p:stCondLst>
                                            <p:cond delay="499"/>
                                          </p:stCondLst>
                                        </p:cTn>
                                        <p:tgtEl>
                                          <p:spTgt spid="6"/>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6" presetClass="entr" presetSubtype="16"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circle(in)">
                                      <p:cBhvr>
                                        <p:cTn id="27" dur="20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8" presetClass="exit" presetSubtype="32" fill="hold" grpId="1" nodeType="clickEffect">
                                  <p:stCondLst>
                                    <p:cond delay="0"/>
                                  </p:stCondLst>
                                  <p:childTnLst>
                                    <p:animEffect transition="out" filter="diamond(out)">
                                      <p:cBhvr>
                                        <p:cTn id="31" dur="2000"/>
                                        <p:tgtEl>
                                          <p:spTgt spid="7"/>
                                        </p:tgtEl>
                                      </p:cBhvr>
                                    </p:animEffect>
                                    <p:set>
                                      <p:cBhvr>
                                        <p:cTn id="32" dur="1" fill="hold">
                                          <p:stCondLst>
                                            <p:cond delay="1999"/>
                                          </p:stCondLst>
                                        </p:cTn>
                                        <p:tgtEl>
                                          <p:spTgt spid="7"/>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6" presetClass="entr" presetSubtype="16" fill="hold" grpId="0" nodeType="click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circle(in)">
                                      <p:cBhvr>
                                        <p:cTn id="37" dur="2000"/>
                                        <p:tgtEl>
                                          <p:spTgt spid="9"/>
                                        </p:tgtEl>
                                      </p:cBhvr>
                                    </p:animEffect>
                                  </p:childTnLst>
                                </p:cTn>
                              </p:par>
                            </p:childTnLst>
                          </p:cTn>
                        </p:par>
                      </p:childTnLst>
                    </p:cTn>
                  </p:par>
                  <p:par>
                    <p:cTn id="38" fill="hold">
                      <p:stCondLst>
                        <p:cond delay="indefinite"/>
                      </p:stCondLst>
                      <p:childTnLst>
                        <p:par>
                          <p:cTn id="39" fill="hold">
                            <p:stCondLst>
                              <p:cond delay="0"/>
                            </p:stCondLst>
                            <p:childTnLst>
                              <p:par>
                                <p:cTn id="40" presetID="8" presetClass="exit" presetSubtype="32" fill="hold" grpId="1" nodeType="clickEffect">
                                  <p:stCondLst>
                                    <p:cond delay="0"/>
                                  </p:stCondLst>
                                  <p:childTnLst>
                                    <p:animEffect transition="out" filter="diamond(out)">
                                      <p:cBhvr>
                                        <p:cTn id="41" dur="2000"/>
                                        <p:tgtEl>
                                          <p:spTgt spid="9"/>
                                        </p:tgtEl>
                                      </p:cBhvr>
                                    </p:animEffect>
                                    <p:set>
                                      <p:cBhvr>
                                        <p:cTn id="42" dur="1" fill="hold">
                                          <p:stCondLst>
                                            <p:cond delay="1999"/>
                                          </p:stCondLst>
                                        </p:cTn>
                                        <p:tgtEl>
                                          <p:spTgt spid="9"/>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6" presetClass="entr" presetSubtype="16" fill="hold" grpId="0" nodeType="clickEffect">
                                  <p:stCondLst>
                                    <p:cond delay="0"/>
                                  </p:stCondLst>
                                  <p:childTnLst>
                                    <p:set>
                                      <p:cBhvr>
                                        <p:cTn id="46" dur="1" fill="hold">
                                          <p:stCondLst>
                                            <p:cond delay="0"/>
                                          </p:stCondLst>
                                        </p:cTn>
                                        <p:tgtEl>
                                          <p:spTgt spid="10"/>
                                        </p:tgtEl>
                                        <p:attrNameLst>
                                          <p:attrName>style.visibility</p:attrName>
                                        </p:attrNameLst>
                                      </p:cBhvr>
                                      <p:to>
                                        <p:strVal val="visible"/>
                                      </p:to>
                                    </p:set>
                                    <p:animEffect transition="in" filter="circle(in)">
                                      <p:cBhvr>
                                        <p:cTn id="47" dur="2000"/>
                                        <p:tgtEl>
                                          <p:spTgt spid="10"/>
                                        </p:tgtEl>
                                      </p:cBhvr>
                                    </p:animEffect>
                                  </p:childTnLst>
                                </p:cTn>
                              </p:par>
                            </p:childTnLst>
                          </p:cTn>
                        </p:par>
                      </p:childTnLst>
                    </p:cTn>
                  </p:par>
                  <p:par>
                    <p:cTn id="48" fill="hold">
                      <p:stCondLst>
                        <p:cond delay="indefinite"/>
                      </p:stCondLst>
                      <p:childTnLst>
                        <p:par>
                          <p:cTn id="49" fill="hold">
                            <p:stCondLst>
                              <p:cond delay="0"/>
                            </p:stCondLst>
                            <p:childTnLst>
                              <p:par>
                                <p:cTn id="50" presetID="8" presetClass="exit" presetSubtype="32" fill="hold" grpId="1" nodeType="clickEffect">
                                  <p:stCondLst>
                                    <p:cond delay="0"/>
                                  </p:stCondLst>
                                  <p:childTnLst>
                                    <p:animEffect transition="out" filter="diamond(out)">
                                      <p:cBhvr>
                                        <p:cTn id="51" dur="2000"/>
                                        <p:tgtEl>
                                          <p:spTgt spid="10"/>
                                        </p:tgtEl>
                                      </p:cBhvr>
                                    </p:animEffect>
                                    <p:set>
                                      <p:cBhvr>
                                        <p:cTn id="52" dur="1" fill="hold">
                                          <p:stCondLst>
                                            <p:cond delay="19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6" grpId="0"/>
      <p:bldP spid="6" grpId="1"/>
      <p:bldP spid="7" grpId="0"/>
      <p:bldP spid="7" grpId="1"/>
      <p:bldP spid="9" grpId="0"/>
      <p:bldP spid="9" grpId="1"/>
      <p:bldP spid="10" grpId="0"/>
      <p:bldP spid="10" grpId="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310063" y="1655545"/>
            <a:ext cx="7603958" cy="523220"/>
          </a:xfrm>
          <a:prstGeom prst="rect">
            <a:avLst/>
          </a:prstGeom>
          <a:noFill/>
        </p:spPr>
        <p:txBody>
          <a:bodyPr wrap="square" rtlCol="0">
            <a:spAutoFit/>
          </a:bodyPr>
          <a:lstStyle/>
          <a:p>
            <a:pPr algn="ctr"/>
            <a:r>
              <a:rPr lang="en-US" altLang="zh-CN" sz="2800" dirty="0" smtClean="0"/>
              <a:t>Face Classification: A Specialized Benchmark Study</a:t>
            </a:r>
            <a:endParaRPr lang="zh-CN" altLang="en-US" sz="2800" dirty="0"/>
          </a:p>
        </p:txBody>
      </p:sp>
      <p:sp>
        <p:nvSpPr>
          <p:cNvPr id="5" name="文本框 4"/>
          <p:cNvSpPr txBox="1"/>
          <p:nvPr/>
        </p:nvSpPr>
        <p:spPr>
          <a:xfrm>
            <a:off x="5646730" y="4591518"/>
            <a:ext cx="5284270" cy="369332"/>
          </a:xfrm>
          <a:prstGeom prst="rect">
            <a:avLst/>
          </a:prstGeom>
          <a:noFill/>
        </p:spPr>
        <p:txBody>
          <a:bodyPr wrap="square" rtlCol="0">
            <a:spAutoFit/>
          </a:bodyPr>
          <a:lstStyle/>
          <a:p>
            <a:r>
              <a:rPr lang="en-US" altLang="zh-CN" i="1" dirty="0" err="1" smtClean="0"/>
              <a:t>Jiali</a:t>
            </a:r>
            <a:r>
              <a:rPr lang="en-US" altLang="zh-CN" i="1" dirty="0" smtClean="0"/>
              <a:t> </a:t>
            </a:r>
            <a:r>
              <a:rPr lang="en-US" altLang="zh-CN" i="1" dirty="0" err="1" smtClean="0"/>
              <a:t>Duan</a:t>
            </a:r>
            <a:r>
              <a:rPr lang="en-US" altLang="zh-CN" i="1" dirty="0" smtClean="0"/>
              <a:t> , </a:t>
            </a:r>
            <a:r>
              <a:rPr lang="en-US" altLang="zh-CN" i="1" dirty="0" err="1" smtClean="0"/>
              <a:t>Shengcai</a:t>
            </a:r>
            <a:r>
              <a:rPr lang="en-US" altLang="zh-CN" i="1" dirty="0" smtClean="0"/>
              <a:t> Liao,   </a:t>
            </a:r>
            <a:r>
              <a:rPr lang="en-US" altLang="zh-CN" i="1" dirty="0" err="1" smtClean="0"/>
              <a:t>Shuai</a:t>
            </a:r>
            <a:r>
              <a:rPr lang="en-US" altLang="zh-CN" i="1" dirty="0" smtClean="0"/>
              <a:t> Zhou,   and Stan Z. Li</a:t>
            </a:r>
            <a:endParaRPr lang="zh-CN" altLang="en-US" i="1" dirty="0"/>
          </a:p>
        </p:txBody>
      </p:sp>
      <p:pic>
        <p:nvPicPr>
          <p:cNvPr id="8" name="图片 7"/>
          <p:cNvPicPr>
            <a:picLocks noChangeAspect="1"/>
          </p:cNvPicPr>
          <p:nvPr/>
        </p:nvPicPr>
        <p:blipFill>
          <a:blip r:embed="rId2"/>
          <a:stretch>
            <a:fillRect/>
          </a:stretch>
        </p:blipFill>
        <p:spPr>
          <a:xfrm>
            <a:off x="6624854" y="4667249"/>
            <a:ext cx="58626" cy="99409"/>
          </a:xfrm>
          <a:prstGeom prst="rect">
            <a:avLst/>
          </a:prstGeom>
        </p:spPr>
      </p:pic>
      <p:pic>
        <p:nvPicPr>
          <p:cNvPr id="10" name="图片 9"/>
          <p:cNvPicPr>
            <a:picLocks noChangeAspect="1"/>
          </p:cNvPicPr>
          <p:nvPr/>
        </p:nvPicPr>
        <p:blipFill>
          <a:blip r:embed="rId3"/>
          <a:stretch>
            <a:fillRect/>
          </a:stretch>
        </p:blipFill>
        <p:spPr>
          <a:xfrm>
            <a:off x="10801665" y="4667249"/>
            <a:ext cx="83820" cy="97790"/>
          </a:xfrm>
          <a:prstGeom prst="rect">
            <a:avLst/>
          </a:prstGeom>
        </p:spPr>
      </p:pic>
      <p:pic>
        <p:nvPicPr>
          <p:cNvPr id="11" name="图片 10"/>
          <p:cNvPicPr>
            <a:picLocks noChangeAspect="1"/>
          </p:cNvPicPr>
          <p:nvPr/>
        </p:nvPicPr>
        <p:blipFill>
          <a:blip r:embed="rId4"/>
          <a:stretch>
            <a:fillRect/>
          </a:stretch>
        </p:blipFill>
        <p:spPr>
          <a:xfrm>
            <a:off x="9329016" y="4677460"/>
            <a:ext cx="57552" cy="87579"/>
          </a:xfrm>
          <a:prstGeom prst="rect">
            <a:avLst/>
          </a:prstGeom>
        </p:spPr>
      </p:pic>
      <p:pic>
        <p:nvPicPr>
          <p:cNvPr id="12" name="图片 11"/>
          <p:cNvPicPr>
            <a:picLocks noChangeAspect="1"/>
          </p:cNvPicPr>
          <p:nvPr/>
        </p:nvPicPr>
        <p:blipFill>
          <a:blip r:embed="rId5"/>
          <a:stretch>
            <a:fillRect/>
          </a:stretch>
        </p:blipFill>
        <p:spPr>
          <a:xfrm>
            <a:off x="8079315" y="4672069"/>
            <a:ext cx="171449" cy="112101"/>
          </a:xfrm>
          <a:prstGeom prst="rect">
            <a:avLst/>
          </a:prstGeom>
        </p:spPr>
      </p:pic>
      <p:sp>
        <p:nvSpPr>
          <p:cNvPr id="13" name="文本框 12"/>
          <p:cNvSpPr txBox="1"/>
          <p:nvPr/>
        </p:nvSpPr>
        <p:spPr>
          <a:xfrm>
            <a:off x="5646730" y="5122334"/>
            <a:ext cx="5638800" cy="1200329"/>
          </a:xfrm>
          <a:prstGeom prst="rect">
            <a:avLst/>
          </a:prstGeom>
          <a:noFill/>
        </p:spPr>
        <p:txBody>
          <a:bodyPr wrap="square" rtlCol="0">
            <a:spAutoFit/>
          </a:bodyPr>
          <a:lstStyle/>
          <a:p>
            <a:r>
              <a:rPr lang="en-US" altLang="zh-CN" sz="1200" dirty="0" smtClean="0"/>
              <a:t>  School of Electrical, Electronic and Communication Engineering, University of Chinese Academy of Sciences</a:t>
            </a:r>
          </a:p>
          <a:p>
            <a:r>
              <a:rPr lang="en-US" altLang="zh-CN" sz="1200" dirty="0" smtClean="0"/>
              <a:t>  Center for Biometrics and Security Research &amp; National Laboratory of Pattern Recognition, Institute of Automation, Chinese Academy of Sciences</a:t>
            </a:r>
          </a:p>
          <a:p>
            <a:r>
              <a:rPr lang="en-US" altLang="zh-CN" sz="1200" dirty="0" smtClean="0"/>
              <a:t>  Macau University of Science and </a:t>
            </a:r>
            <a:r>
              <a:rPr lang="en-US" altLang="zh-CN" sz="1200" dirty="0" err="1" smtClean="0"/>
              <a:t>Techonology</a:t>
            </a:r>
            <a:endParaRPr lang="en-US" altLang="zh-CN" sz="1200" dirty="0"/>
          </a:p>
          <a:p>
            <a:r>
              <a:rPr lang="en-US" altLang="zh-CN" sz="1200" dirty="0"/>
              <a:t> </a:t>
            </a:r>
            <a:r>
              <a:rPr lang="en-US" altLang="zh-CN" sz="1200" dirty="0" smtClean="0"/>
              <a:t> Thanks corresponding author</a:t>
            </a:r>
          </a:p>
        </p:txBody>
      </p:sp>
      <p:pic>
        <p:nvPicPr>
          <p:cNvPr id="14" name="图片 13"/>
          <p:cNvPicPr>
            <a:picLocks noChangeAspect="1"/>
          </p:cNvPicPr>
          <p:nvPr/>
        </p:nvPicPr>
        <p:blipFill>
          <a:blip r:embed="rId2"/>
          <a:stretch>
            <a:fillRect/>
          </a:stretch>
        </p:blipFill>
        <p:spPr>
          <a:xfrm>
            <a:off x="5701135" y="5181260"/>
            <a:ext cx="45719" cy="77523"/>
          </a:xfrm>
          <a:prstGeom prst="rect">
            <a:avLst/>
          </a:prstGeom>
        </p:spPr>
      </p:pic>
      <p:pic>
        <p:nvPicPr>
          <p:cNvPr id="15" name="图片 14"/>
          <p:cNvPicPr>
            <a:picLocks noChangeAspect="1"/>
          </p:cNvPicPr>
          <p:nvPr/>
        </p:nvPicPr>
        <p:blipFill>
          <a:blip r:embed="rId3"/>
          <a:stretch>
            <a:fillRect/>
          </a:stretch>
        </p:blipFill>
        <p:spPr>
          <a:xfrm>
            <a:off x="5688229" y="5561767"/>
            <a:ext cx="58626" cy="68397"/>
          </a:xfrm>
          <a:prstGeom prst="rect">
            <a:avLst/>
          </a:prstGeom>
        </p:spPr>
      </p:pic>
      <p:pic>
        <p:nvPicPr>
          <p:cNvPr id="16" name="图片 15"/>
          <p:cNvPicPr>
            <a:picLocks noChangeAspect="1"/>
          </p:cNvPicPr>
          <p:nvPr/>
        </p:nvPicPr>
        <p:blipFill>
          <a:blip r:embed="rId4"/>
          <a:stretch>
            <a:fillRect/>
          </a:stretch>
        </p:blipFill>
        <p:spPr>
          <a:xfrm>
            <a:off x="5688229" y="5903757"/>
            <a:ext cx="45719" cy="69572"/>
          </a:xfrm>
          <a:prstGeom prst="rect">
            <a:avLst/>
          </a:prstGeom>
        </p:spPr>
      </p:pic>
      <p:pic>
        <p:nvPicPr>
          <p:cNvPr id="17" name="图片 16"/>
          <p:cNvPicPr>
            <a:picLocks noChangeAspect="1"/>
          </p:cNvPicPr>
          <p:nvPr/>
        </p:nvPicPr>
        <p:blipFill>
          <a:blip r:embed="rId6"/>
          <a:stretch>
            <a:fillRect/>
          </a:stretch>
        </p:blipFill>
        <p:spPr>
          <a:xfrm>
            <a:off x="5688229" y="6109164"/>
            <a:ext cx="84486" cy="73925"/>
          </a:xfrm>
          <a:prstGeom prst="rect">
            <a:avLst/>
          </a:prstGeom>
        </p:spPr>
      </p:pic>
      <p:sp>
        <p:nvSpPr>
          <p:cNvPr id="18" name="文本框 17"/>
          <p:cNvSpPr txBox="1"/>
          <p:nvPr/>
        </p:nvSpPr>
        <p:spPr>
          <a:xfrm>
            <a:off x="2310063" y="2468353"/>
            <a:ext cx="7912100" cy="646331"/>
          </a:xfrm>
          <a:prstGeom prst="rect">
            <a:avLst/>
          </a:prstGeom>
          <a:noFill/>
        </p:spPr>
        <p:txBody>
          <a:bodyPr wrap="square" rtlCol="0">
            <a:spAutoFit/>
          </a:bodyPr>
          <a:lstStyle/>
          <a:p>
            <a:r>
              <a:rPr lang="en-US" altLang="zh-CN" dirty="0" smtClean="0"/>
              <a:t>Project Page:  </a:t>
            </a:r>
            <a:r>
              <a:rPr lang="en-US" altLang="zh-CN" dirty="0" smtClean="0">
                <a:hlinkClick r:id="rId7"/>
              </a:rPr>
              <a:t>https://davidsonic.github.io/index/ccbr_2016</a:t>
            </a:r>
            <a:r>
              <a:rPr lang="en-US" altLang="zh-CN" dirty="0" smtClean="0"/>
              <a:t> </a:t>
            </a:r>
            <a:endParaRPr lang="en-US" altLang="zh-CN" dirty="0"/>
          </a:p>
          <a:p>
            <a:r>
              <a:rPr lang="en-US" altLang="zh-CN" dirty="0" smtClean="0"/>
              <a:t>Code (</a:t>
            </a:r>
            <a:r>
              <a:rPr lang="en-US" altLang="zh-CN" dirty="0" err="1" smtClean="0"/>
              <a:t>github</a:t>
            </a:r>
            <a:r>
              <a:rPr lang="en-US" altLang="zh-CN" dirty="0" smtClean="0"/>
              <a:t>):  https://github.com/davidsonic/face_classification_ccbr2016</a:t>
            </a:r>
            <a:endParaRPr lang="zh-CN" altLang="en-US" dirty="0"/>
          </a:p>
        </p:txBody>
      </p:sp>
    </p:spTree>
    <p:extLst>
      <p:ext uri="{BB962C8B-B14F-4D97-AF65-F5344CB8AC3E}">
        <p14:creationId xmlns:p14="http://schemas.microsoft.com/office/powerpoint/2010/main" val="3081210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9" presetClass="entr" presetSubtype="0" decel="10000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 calcmode="lin" valueType="num">
                                      <p:cBhvr>
                                        <p:cTn id="9" dur="500" fill="hold"/>
                                        <p:tgtEl>
                                          <p:spTgt spid="4"/>
                                        </p:tgtEl>
                                        <p:attrNameLst>
                                          <p:attrName>style.rotation</p:attrName>
                                        </p:attrNameLst>
                                      </p:cBhvr>
                                      <p:tavLst>
                                        <p:tav tm="0">
                                          <p:val>
                                            <p:fltVal val="360"/>
                                          </p:val>
                                        </p:tav>
                                        <p:tav tm="100000">
                                          <p:val>
                                            <p:fltVal val="0"/>
                                          </p:val>
                                        </p:tav>
                                      </p:tavLst>
                                    </p:anim>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2" presetClass="entr" presetSubtype="4"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anim calcmode="lin" valueType="num">
                                      <p:cBhvr additive="base">
                                        <p:cTn id="15" dur="500"/>
                                        <p:tgtEl>
                                          <p:spTgt spid="18"/>
                                        </p:tgtEl>
                                        <p:attrNameLst>
                                          <p:attrName>ppt_y</p:attrName>
                                        </p:attrNameLst>
                                      </p:cBhvr>
                                      <p:tavLst>
                                        <p:tav tm="0">
                                          <p:val>
                                            <p:strVal val="#ppt_y+#ppt_h*1.125000"/>
                                          </p:val>
                                        </p:tav>
                                        <p:tav tm="100000">
                                          <p:val>
                                            <p:strVal val="#ppt_y"/>
                                          </p:val>
                                        </p:tav>
                                      </p:tavLst>
                                    </p:anim>
                                    <p:animEffect transition="in" filter="wipe(up)">
                                      <p:cBhvr>
                                        <p:cTn id="16"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Faceness Demo">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69151572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25725" y="1202992"/>
            <a:ext cx="9925560" cy="3797495"/>
          </a:xfrm>
          <a:prstGeom prst="rect">
            <a:avLst/>
          </a:prstGeom>
        </p:spPr>
      </p:pic>
      <p:sp>
        <p:nvSpPr>
          <p:cNvPr id="5" name="文本框 4"/>
          <p:cNvSpPr txBox="1"/>
          <p:nvPr/>
        </p:nvSpPr>
        <p:spPr>
          <a:xfrm>
            <a:off x="2415941" y="442762"/>
            <a:ext cx="8017844" cy="523220"/>
          </a:xfrm>
          <a:prstGeom prst="rect">
            <a:avLst/>
          </a:prstGeom>
          <a:noFill/>
        </p:spPr>
        <p:txBody>
          <a:bodyPr wrap="square" rtlCol="0">
            <a:spAutoFit/>
          </a:bodyPr>
          <a:lstStyle/>
          <a:p>
            <a:pPr algn="ctr"/>
            <a:r>
              <a:rPr lang="en-US" altLang="zh-CN" sz="2800" dirty="0" smtClean="0"/>
              <a:t>Face detection generally involves three steps: </a:t>
            </a:r>
            <a:endParaRPr lang="zh-CN" altLang="en-US" sz="2800" dirty="0"/>
          </a:p>
        </p:txBody>
      </p:sp>
      <p:sp>
        <p:nvSpPr>
          <p:cNvPr id="6" name="文本框 5"/>
          <p:cNvSpPr txBox="1"/>
          <p:nvPr/>
        </p:nvSpPr>
        <p:spPr>
          <a:xfrm>
            <a:off x="2993457" y="5409398"/>
            <a:ext cx="2743200" cy="523220"/>
          </a:xfrm>
          <a:prstGeom prst="rect">
            <a:avLst/>
          </a:prstGeom>
          <a:noFill/>
        </p:spPr>
        <p:txBody>
          <a:bodyPr wrap="square" rtlCol="0">
            <a:spAutoFit/>
          </a:bodyPr>
          <a:lstStyle/>
          <a:p>
            <a:r>
              <a:rPr lang="en-US" altLang="zh-CN" sz="2800"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Block Generation</a:t>
            </a:r>
            <a:endParaRPr lang="zh-CN" altLang="en-US" sz="28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7" name="文本框 6"/>
          <p:cNvSpPr txBox="1"/>
          <p:nvPr/>
        </p:nvSpPr>
        <p:spPr>
          <a:xfrm>
            <a:off x="7422503" y="5332380"/>
            <a:ext cx="3174732" cy="523220"/>
          </a:xfrm>
          <a:prstGeom prst="rect">
            <a:avLst/>
          </a:prstGeom>
          <a:noFill/>
        </p:spPr>
        <p:txBody>
          <a:bodyPr wrap="square" rtlCol="0">
            <a:spAutoFit/>
          </a:bodyPr>
          <a:lstStyle/>
          <a:p>
            <a:r>
              <a:rPr lang="en-US" altLang="zh-CN" sz="2800"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Face Classification</a:t>
            </a:r>
            <a:endParaRPr lang="zh-CN" altLang="en-US" sz="28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9" name="矩形 8"/>
          <p:cNvSpPr/>
          <p:nvPr/>
        </p:nvSpPr>
        <p:spPr>
          <a:xfrm>
            <a:off x="1325725" y="1202993"/>
            <a:ext cx="955462" cy="933816"/>
          </a:xfrm>
          <a:prstGeom prst="rect">
            <a:avLst/>
          </a:prstGeom>
          <a:noFill/>
          <a:ln>
            <a:solidFill>
              <a:srgbClr val="FFFF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325725" y="1202992"/>
            <a:ext cx="955462" cy="933817"/>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9528363" y="2763127"/>
            <a:ext cx="3174732" cy="523220"/>
          </a:xfrm>
          <a:prstGeom prst="rect">
            <a:avLst/>
          </a:prstGeom>
          <a:noFill/>
        </p:spPr>
        <p:txBody>
          <a:bodyPr wrap="square" rtlCol="0">
            <a:spAutoFit/>
          </a:bodyPr>
          <a:lstStyle/>
          <a:p>
            <a:r>
              <a:rPr lang="en-US" altLang="zh-CN" sz="2800"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Post-Processing</a:t>
            </a:r>
            <a:endParaRPr lang="zh-CN" altLang="en-US" sz="28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13" name="矩形 12"/>
          <p:cNvSpPr/>
          <p:nvPr/>
        </p:nvSpPr>
        <p:spPr>
          <a:xfrm>
            <a:off x="8826366" y="1202992"/>
            <a:ext cx="2743200" cy="379749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9804400" y="1943100"/>
            <a:ext cx="1446885" cy="406400"/>
          </a:xfrm>
          <a:prstGeom prst="rect">
            <a:avLst/>
          </a:prstGeom>
          <a:noFill/>
          <a:ln w="19050">
            <a:solidFill>
              <a:srgbClr val="C0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9804400" y="3879850"/>
            <a:ext cx="1446885" cy="400050"/>
          </a:xfrm>
          <a:prstGeom prst="rect">
            <a:avLst/>
          </a:prstGeom>
          <a:noFill/>
          <a:ln w="19050">
            <a:solidFill>
              <a:srgbClr val="C0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084351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3.33333E-6 1.48148E-6 L 0.16549 0.00324 L 0.00065 0.15162 L 0.18177 0.15 L 0.00507 0.29838 L 0.16901 0.2919 L 0.00612 0.41018 L 0.17617 0.41574 " pathEditMode="relative" rAng="0" ptsTypes="AAAAAAAA">
                                      <p:cBhvr>
                                        <p:cTn id="6" dur="4500" fill="hold"/>
                                        <p:tgtEl>
                                          <p:spTgt spid="10"/>
                                        </p:tgtEl>
                                        <p:attrNameLst>
                                          <p:attrName>ppt_x</p:attrName>
                                          <p:attrName>ppt_y</p:attrName>
                                        </p:attrNameLst>
                                      </p:cBhvr>
                                      <p:rCtr x="9089" y="20787"/>
                                    </p:animMotion>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1" nodeType="clickEffect">
                                  <p:stCondLst>
                                    <p:cond delay="0"/>
                                  </p:stCondLst>
                                  <p:childTnLst>
                                    <p:set>
                                      <p:cBhvr>
                                        <p:cTn id="22" dur="1" fill="hold">
                                          <p:stCondLst>
                                            <p:cond delay="0"/>
                                          </p:stCondLst>
                                        </p:cTn>
                                        <p:tgtEl>
                                          <p:spTgt spid="13"/>
                                        </p:tgtEl>
                                        <p:attrNameLst>
                                          <p:attrName>style.visibility</p:attrName>
                                        </p:attrNameLst>
                                      </p:cBhvr>
                                      <p:to>
                                        <p:strVal val="visible"/>
                                      </p:to>
                                    </p:set>
                                    <p:anim calcmode="lin" valueType="num">
                                      <p:cBhvr additive="base">
                                        <p:cTn id="23" dur="500" fill="hold"/>
                                        <p:tgtEl>
                                          <p:spTgt spid="13"/>
                                        </p:tgtEl>
                                        <p:attrNameLst>
                                          <p:attrName>ppt_x</p:attrName>
                                        </p:attrNameLst>
                                      </p:cBhvr>
                                      <p:tavLst>
                                        <p:tav tm="0">
                                          <p:val>
                                            <p:strVal val="#ppt_x"/>
                                          </p:val>
                                        </p:tav>
                                        <p:tav tm="100000">
                                          <p:val>
                                            <p:strVal val="#ppt_x"/>
                                          </p:val>
                                        </p:tav>
                                      </p:tavLst>
                                    </p:anim>
                                    <p:anim calcmode="lin" valueType="num">
                                      <p:cBhvr additive="base">
                                        <p:cTn id="24"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53" presetClass="entr" presetSubtype="16"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anim calcmode="lin" valueType="num">
                                      <p:cBhvr>
                                        <p:cTn id="29" dur="500" fill="hold"/>
                                        <p:tgtEl>
                                          <p:spTgt spid="11"/>
                                        </p:tgtEl>
                                        <p:attrNameLst>
                                          <p:attrName>ppt_w</p:attrName>
                                        </p:attrNameLst>
                                      </p:cBhvr>
                                      <p:tavLst>
                                        <p:tav tm="0">
                                          <p:val>
                                            <p:fltVal val="0"/>
                                          </p:val>
                                        </p:tav>
                                        <p:tav tm="100000">
                                          <p:val>
                                            <p:strVal val="#ppt_w"/>
                                          </p:val>
                                        </p:tav>
                                      </p:tavLst>
                                    </p:anim>
                                    <p:anim calcmode="lin" valueType="num">
                                      <p:cBhvr>
                                        <p:cTn id="30" dur="500" fill="hold"/>
                                        <p:tgtEl>
                                          <p:spTgt spid="11"/>
                                        </p:tgtEl>
                                        <p:attrNameLst>
                                          <p:attrName>ppt_h</p:attrName>
                                        </p:attrNameLst>
                                      </p:cBhvr>
                                      <p:tavLst>
                                        <p:tav tm="0">
                                          <p:val>
                                            <p:fltVal val="0"/>
                                          </p:val>
                                        </p:tav>
                                        <p:tav tm="100000">
                                          <p:val>
                                            <p:strVal val="#ppt_h"/>
                                          </p:val>
                                        </p:tav>
                                      </p:tavLst>
                                    </p:anim>
                                    <p:animEffect transition="in" filter="fade">
                                      <p:cBhvr>
                                        <p:cTn id="3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0" grpId="0" animBg="1"/>
      <p:bldP spid="11" grpId="0"/>
      <p:bldP spid="13" grpId="1"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647700" y="711200"/>
            <a:ext cx="6629400" cy="769441"/>
          </a:xfrm>
          <a:prstGeom prst="rect">
            <a:avLst/>
          </a:prstGeom>
          <a:noFill/>
        </p:spPr>
        <p:txBody>
          <a:bodyPr wrap="square" rtlCol="0">
            <a:spAutoFit/>
          </a:bodyPr>
          <a:lstStyle/>
          <a:p>
            <a:r>
              <a:rPr lang="en-US" altLang="zh-CN" sz="4400" dirty="0" smtClean="0"/>
              <a:t>Problems</a:t>
            </a:r>
            <a:endParaRPr lang="zh-CN" altLang="en-US" sz="4400" dirty="0"/>
          </a:p>
        </p:txBody>
      </p:sp>
      <p:sp>
        <p:nvSpPr>
          <p:cNvPr id="6" name="文本框 5"/>
          <p:cNvSpPr txBox="1"/>
          <p:nvPr/>
        </p:nvSpPr>
        <p:spPr>
          <a:xfrm>
            <a:off x="2641600" y="2184400"/>
            <a:ext cx="6235700" cy="1200329"/>
          </a:xfrm>
          <a:prstGeom prst="rect">
            <a:avLst/>
          </a:prstGeom>
          <a:noFill/>
        </p:spPr>
        <p:txBody>
          <a:bodyPr wrap="square" rtlCol="0">
            <a:spAutoFit/>
          </a:bodyPr>
          <a:lstStyle/>
          <a:p>
            <a:pPr algn="just"/>
            <a:r>
              <a:rPr lang="en-US" altLang="zh-CN" sz="2400" dirty="0" smtClean="0"/>
              <a:t>1.  The </a:t>
            </a:r>
            <a:r>
              <a:rPr lang="en-US" altLang="zh-CN" sz="2400" dirty="0" err="1" smtClean="0"/>
              <a:t>performace</a:t>
            </a:r>
            <a:r>
              <a:rPr lang="en-US" altLang="zh-CN" sz="2400" dirty="0" smtClean="0"/>
              <a:t> of face detection is largely influenced by other two steps, concealing the performance of face classification.</a:t>
            </a:r>
            <a:endParaRPr lang="zh-CN" altLang="en-US" sz="2400" dirty="0"/>
          </a:p>
        </p:txBody>
      </p:sp>
      <p:sp>
        <p:nvSpPr>
          <p:cNvPr id="7" name="文本框 6"/>
          <p:cNvSpPr txBox="1"/>
          <p:nvPr/>
        </p:nvSpPr>
        <p:spPr>
          <a:xfrm>
            <a:off x="2641600" y="4088488"/>
            <a:ext cx="5689600" cy="1569660"/>
          </a:xfrm>
          <a:prstGeom prst="rect">
            <a:avLst/>
          </a:prstGeom>
          <a:noFill/>
        </p:spPr>
        <p:txBody>
          <a:bodyPr wrap="square" rtlCol="0">
            <a:spAutoFit/>
          </a:bodyPr>
          <a:lstStyle/>
          <a:p>
            <a:pPr marL="0" lvl="1" algn="just"/>
            <a:r>
              <a:rPr lang="en-US" altLang="zh-CN" sz="2400" dirty="0" smtClean="0"/>
              <a:t>2. Implementing </a:t>
            </a:r>
            <a:r>
              <a:rPr lang="en-US" altLang="zh-CN" sz="2400" dirty="0"/>
              <a:t>and optimizing all three </a:t>
            </a:r>
            <a:r>
              <a:rPr lang="en-US" altLang="zh-CN" sz="2400" dirty="0" smtClean="0"/>
              <a:t>        steps </a:t>
            </a:r>
            <a:r>
              <a:rPr lang="en-US" altLang="zh-CN" sz="2400" dirty="0"/>
              <a:t>results in a very heavy work, which is a big barrier for those who only cares about classification</a:t>
            </a:r>
            <a:endParaRPr lang="zh-CN" altLang="en-US" sz="2400" dirty="0"/>
          </a:p>
        </p:txBody>
      </p:sp>
    </p:spTree>
    <p:extLst>
      <p:ext uri="{BB962C8B-B14F-4D97-AF65-F5344CB8AC3E}">
        <p14:creationId xmlns:p14="http://schemas.microsoft.com/office/powerpoint/2010/main" val="2123522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054100" y="1041400"/>
            <a:ext cx="4241800" cy="769441"/>
          </a:xfrm>
          <a:prstGeom prst="rect">
            <a:avLst/>
          </a:prstGeom>
          <a:noFill/>
        </p:spPr>
        <p:txBody>
          <a:bodyPr wrap="square" rtlCol="0">
            <a:spAutoFit/>
          </a:bodyPr>
          <a:lstStyle/>
          <a:p>
            <a:r>
              <a:rPr lang="en-US" altLang="zh-CN" sz="4400" dirty="0" smtClean="0"/>
              <a:t>Motivations</a:t>
            </a:r>
            <a:endParaRPr lang="zh-CN" altLang="en-US" sz="4400" dirty="0"/>
          </a:p>
        </p:txBody>
      </p:sp>
      <p:sp>
        <p:nvSpPr>
          <p:cNvPr id="5" name="文本框 4"/>
          <p:cNvSpPr txBox="1"/>
          <p:nvPr/>
        </p:nvSpPr>
        <p:spPr>
          <a:xfrm>
            <a:off x="2387600" y="2400300"/>
            <a:ext cx="6908800" cy="1200329"/>
          </a:xfrm>
          <a:prstGeom prst="rect">
            <a:avLst/>
          </a:prstGeom>
          <a:noFill/>
        </p:spPr>
        <p:txBody>
          <a:bodyPr wrap="square" rtlCol="0">
            <a:spAutoFit/>
          </a:bodyPr>
          <a:lstStyle/>
          <a:p>
            <a:pPr algn="just"/>
            <a:r>
              <a:rPr lang="en-US" altLang="zh-CN" sz="2400" dirty="0" smtClean="0"/>
              <a:t>1.  We start with face proposals, and build a benchmark dataset with about 3.5 million patches for two-class face/non-face classification</a:t>
            </a:r>
            <a:endParaRPr lang="zh-CN" altLang="en-US" sz="2400" dirty="0"/>
          </a:p>
        </p:txBody>
      </p:sp>
      <p:sp>
        <p:nvSpPr>
          <p:cNvPr id="6" name="文本框 5"/>
          <p:cNvSpPr txBox="1"/>
          <p:nvPr/>
        </p:nvSpPr>
        <p:spPr>
          <a:xfrm>
            <a:off x="2387600" y="4190088"/>
            <a:ext cx="6781800" cy="1200329"/>
          </a:xfrm>
          <a:prstGeom prst="rect">
            <a:avLst/>
          </a:prstGeom>
          <a:noFill/>
        </p:spPr>
        <p:txBody>
          <a:bodyPr wrap="square" rtlCol="0">
            <a:spAutoFit/>
          </a:bodyPr>
          <a:lstStyle/>
          <a:p>
            <a:r>
              <a:rPr lang="en-US" altLang="zh-CN" sz="2400" dirty="0"/>
              <a:t>2.  Several baselines with respect to feature extraction methods and classification methods have been demonstrated.</a:t>
            </a:r>
            <a:endParaRPr lang="zh-CN" altLang="en-US" sz="2400" dirty="0"/>
          </a:p>
        </p:txBody>
      </p:sp>
    </p:spTree>
    <p:extLst>
      <p:ext uri="{BB962C8B-B14F-4D97-AF65-F5344CB8AC3E}">
        <p14:creationId xmlns:p14="http://schemas.microsoft.com/office/powerpoint/2010/main" val="3670162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strips(down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12"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strips(downLeft)">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193800" y="990600"/>
            <a:ext cx="4000500" cy="769441"/>
          </a:xfrm>
          <a:prstGeom prst="rect">
            <a:avLst/>
          </a:prstGeom>
          <a:noFill/>
        </p:spPr>
        <p:txBody>
          <a:bodyPr wrap="square" rtlCol="0">
            <a:spAutoFit/>
          </a:bodyPr>
          <a:lstStyle/>
          <a:p>
            <a:r>
              <a:rPr lang="en-US" altLang="zh-CN" sz="4400" dirty="0" smtClean="0"/>
              <a:t>Related Works</a:t>
            </a:r>
            <a:endParaRPr lang="zh-CN" altLang="en-US" sz="4400" dirty="0"/>
          </a:p>
        </p:txBody>
      </p:sp>
      <p:sp>
        <p:nvSpPr>
          <p:cNvPr id="5" name="文本框 4"/>
          <p:cNvSpPr txBox="1"/>
          <p:nvPr/>
        </p:nvSpPr>
        <p:spPr>
          <a:xfrm>
            <a:off x="2235200" y="2425700"/>
            <a:ext cx="7759700" cy="1200329"/>
          </a:xfrm>
          <a:prstGeom prst="rect">
            <a:avLst/>
          </a:prstGeom>
          <a:noFill/>
        </p:spPr>
        <p:txBody>
          <a:bodyPr wrap="square" rtlCol="0">
            <a:spAutoFit/>
          </a:bodyPr>
          <a:lstStyle/>
          <a:p>
            <a:r>
              <a:rPr lang="en-US" altLang="zh-CN" sz="2400" dirty="0" smtClean="0"/>
              <a:t>Popular benchmark face dataset include: AFW [1], FDDB [2], WIDER FACE [3] benchmarks all require that researchers start from scratch</a:t>
            </a:r>
            <a:endParaRPr lang="zh-CN" altLang="en-US" sz="2400" dirty="0"/>
          </a:p>
        </p:txBody>
      </p:sp>
      <p:sp>
        <p:nvSpPr>
          <p:cNvPr id="7" name="文本框 6"/>
          <p:cNvSpPr txBox="1"/>
          <p:nvPr/>
        </p:nvSpPr>
        <p:spPr>
          <a:xfrm>
            <a:off x="2235200" y="3810000"/>
            <a:ext cx="8356600" cy="2585323"/>
          </a:xfrm>
          <a:prstGeom prst="rect">
            <a:avLst/>
          </a:prstGeom>
          <a:noFill/>
        </p:spPr>
        <p:txBody>
          <a:bodyPr wrap="square" rtlCol="0">
            <a:spAutoFit/>
          </a:bodyPr>
          <a:lstStyle/>
          <a:p>
            <a:r>
              <a:rPr lang="en-US" altLang="zh-CN" dirty="0" smtClean="0"/>
              <a:t>[1] Zhu, </a:t>
            </a:r>
            <a:r>
              <a:rPr lang="en-US" altLang="zh-CN" dirty="0" err="1" smtClean="0"/>
              <a:t>Xiangxin</a:t>
            </a:r>
            <a:r>
              <a:rPr lang="en-US" altLang="zh-CN" dirty="0" smtClean="0"/>
              <a:t> and </a:t>
            </a:r>
            <a:r>
              <a:rPr lang="en-US" altLang="zh-CN" dirty="0" err="1" smtClean="0"/>
              <a:t>Ramanan</a:t>
            </a:r>
            <a:r>
              <a:rPr lang="en-US" altLang="zh-CN" dirty="0" smtClean="0"/>
              <a:t>, Deva. Face detection, pose estimation, and landmark localization in the wild: Computer Vision and Pattern Recognition (CVPR), 2012</a:t>
            </a:r>
          </a:p>
          <a:p>
            <a:endParaRPr lang="en-US" altLang="zh-CN" dirty="0"/>
          </a:p>
          <a:p>
            <a:r>
              <a:rPr lang="en-US" altLang="zh-CN" dirty="0" smtClean="0"/>
              <a:t>[2] </a:t>
            </a:r>
            <a:r>
              <a:rPr lang="en-US" altLang="zh-CN" dirty="0" err="1" smtClean="0"/>
              <a:t>Vidit</a:t>
            </a:r>
            <a:r>
              <a:rPr lang="en-US" altLang="zh-CN" dirty="0" smtClean="0"/>
              <a:t> Jain and Erik Learned-Miller. FDDB: A Benchmark for Face Detection in Unconstrained Settings. </a:t>
            </a:r>
            <a:r>
              <a:rPr lang="en-US" altLang="zh-CN" dirty="0" err="1" smtClean="0"/>
              <a:t>TechReport</a:t>
            </a:r>
            <a:r>
              <a:rPr lang="en-US" altLang="zh-CN" dirty="0" smtClean="0"/>
              <a:t>: UM-CS-2010-009, 2010</a:t>
            </a:r>
          </a:p>
          <a:p>
            <a:endParaRPr lang="en-US" altLang="zh-CN" dirty="0"/>
          </a:p>
          <a:p>
            <a:r>
              <a:rPr lang="en-US" altLang="zh-CN" dirty="0" smtClean="0"/>
              <a:t>[3] Yang, </a:t>
            </a:r>
            <a:r>
              <a:rPr lang="en-US" altLang="zh-CN" dirty="0" err="1" smtClean="0"/>
              <a:t>Shuo</a:t>
            </a:r>
            <a:r>
              <a:rPr lang="en-US" altLang="zh-CN" dirty="0" smtClean="0"/>
              <a:t> and Luo, Ping and Loy, Chen Change and Tang, </a:t>
            </a:r>
            <a:r>
              <a:rPr lang="en-US" altLang="zh-CN" dirty="0" err="1" smtClean="0"/>
              <a:t>Xiaoou</a:t>
            </a:r>
            <a:r>
              <a:rPr lang="en-US" altLang="zh-CN" dirty="0" smtClean="0"/>
              <a:t>. WIDER FACE: A Face Detection Benchmark: IEEE Conference on Computer Vision and Pattern Recognition (CVPR), 2016</a:t>
            </a:r>
            <a:endParaRPr lang="zh-CN" altLang="en-US" dirty="0"/>
          </a:p>
        </p:txBody>
      </p:sp>
    </p:spTree>
    <p:extLst>
      <p:ext uri="{BB962C8B-B14F-4D97-AF65-F5344CB8AC3E}">
        <p14:creationId xmlns:p14="http://schemas.microsoft.com/office/powerpoint/2010/main" val="313012436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393700" y="2341601"/>
            <a:ext cx="11517312" cy="3895686"/>
          </a:xfrm>
          <a:prstGeom prst="rect">
            <a:avLst/>
          </a:prstGeom>
        </p:spPr>
      </p:pic>
      <p:sp>
        <p:nvSpPr>
          <p:cNvPr id="5" name="文本框 4"/>
          <p:cNvSpPr txBox="1"/>
          <p:nvPr/>
        </p:nvSpPr>
        <p:spPr>
          <a:xfrm>
            <a:off x="3561556" y="1168400"/>
            <a:ext cx="5181600" cy="461665"/>
          </a:xfrm>
          <a:prstGeom prst="rect">
            <a:avLst/>
          </a:prstGeom>
          <a:noFill/>
        </p:spPr>
        <p:txBody>
          <a:bodyPr wrap="square" rtlCol="0">
            <a:spAutoFit/>
          </a:bodyPr>
          <a:lstStyle/>
          <a:p>
            <a:pPr algn="ctr"/>
            <a:r>
              <a:rPr lang="en-US" altLang="zh-CN" sz="2400" dirty="0" smtClean="0"/>
              <a:t>WIDER  FACE</a:t>
            </a:r>
            <a:endParaRPr lang="zh-CN" altLang="en-US" sz="2400" dirty="0"/>
          </a:p>
        </p:txBody>
      </p:sp>
      <p:pic>
        <p:nvPicPr>
          <p:cNvPr id="6" name="图片 5"/>
          <p:cNvPicPr>
            <a:picLocks noChangeAspect="1"/>
          </p:cNvPicPr>
          <p:nvPr/>
        </p:nvPicPr>
        <p:blipFill>
          <a:blip r:embed="rId3"/>
          <a:stretch>
            <a:fillRect/>
          </a:stretch>
        </p:blipFill>
        <p:spPr>
          <a:xfrm>
            <a:off x="1117600" y="1630065"/>
            <a:ext cx="10342562" cy="5280619"/>
          </a:xfrm>
          <a:prstGeom prst="rect">
            <a:avLst/>
          </a:prstGeom>
        </p:spPr>
      </p:pic>
      <p:sp>
        <p:nvSpPr>
          <p:cNvPr id="7" name="文本框 6"/>
          <p:cNvSpPr txBox="1"/>
          <p:nvPr/>
        </p:nvSpPr>
        <p:spPr>
          <a:xfrm>
            <a:off x="5803900" y="1168400"/>
            <a:ext cx="2260600" cy="461665"/>
          </a:xfrm>
          <a:prstGeom prst="rect">
            <a:avLst/>
          </a:prstGeom>
          <a:noFill/>
        </p:spPr>
        <p:txBody>
          <a:bodyPr wrap="square" rtlCol="0">
            <a:spAutoFit/>
          </a:bodyPr>
          <a:lstStyle/>
          <a:p>
            <a:r>
              <a:rPr lang="en-US" altLang="zh-CN" sz="2400" dirty="0" smtClean="0"/>
              <a:t>FDDB</a:t>
            </a:r>
            <a:endParaRPr lang="zh-CN" altLang="en-US" sz="2400" dirty="0"/>
          </a:p>
        </p:txBody>
      </p:sp>
      <p:pic>
        <p:nvPicPr>
          <p:cNvPr id="8" name="图片 7"/>
          <p:cNvPicPr>
            <a:picLocks noChangeAspect="1"/>
          </p:cNvPicPr>
          <p:nvPr/>
        </p:nvPicPr>
        <p:blipFill>
          <a:blip r:embed="rId4"/>
          <a:stretch>
            <a:fillRect/>
          </a:stretch>
        </p:blipFill>
        <p:spPr>
          <a:xfrm>
            <a:off x="309986" y="2186294"/>
            <a:ext cx="11957789" cy="4206299"/>
          </a:xfrm>
          <a:prstGeom prst="rect">
            <a:avLst/>
          </a:prstGeom>
        </p:spPr>
      </p:pic>
      <p:sp>
        <p:nvSpPr>
          <p:cNvPr id="9" name="文本框 8"/>
          <p:cNvSpPr txBox="1"/>
          <p:nvPr/>
        </p:nvSpPr>
        <p:spPr>
          <a:xfrm>
            <a:off x="5041900" y="1168400"/>
            <a:ext cx="2260600" cy="461665"/>
          </a:xfrm>
          <a:prstGeom prst="rect">
            <a:avLst/>
          </a:prstGeom>
          <a:noFill/>
        </p:spPr>
        <p:txBody>
          <a:bodyPr wrap="square" rtlCol="0">
            <a:spAutoFit/>
          </a:bodyPr>
          <a:lstStyle/>
          <a:p>
            <a:pPr algn="ctr"/>
            <a:r>
              <a:rPr lang="en-US" altLang="zh-CN" sz="2400" dirty="0" smtClean="0"/>
              <a:t>AFW</a:t>
            </a:r>
            <a:endParaRPr lang="zh-CN" altLang="en-US" sz="2400" dirty="0"/>
          </a:p>
        </p:txBody>
      </p:sp>
    </p:spTree>
    <p:extLst>
      <p:ext uri="{BB962C8B-B14F-4D97-AF65-F5344CB8AC3E}">
        <p14:creationId xmlns:p14="http://schemas.microsoft.com/office/powerpoint/2010/main" val="179588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circle(in)">
                                      <p:cBhvr>
                                        <p:cTn id="7" dur="2000"/>
                                        <p:tgtEl>
                                          <p:spTgt spid="9"/>
                                        </p:tgtEl>
                                      </p:cBhvr>
                                    </p:animEffect>
                                  </p:childTnLst>
                                </p:cTn>
                              </p:par>
                              <p:par>
                                <p:cTn id="8" presetID="6" presetClass="entr" presetSubtype="16"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circle(in)">
                                      <p:cBhvr>
                                        <p:cTn id="10" dur="20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2" presetClass="exit" presetSubtype="4" fill="hold" grpId="1" nodeType="clickEffect">
                                  <p:stCondLst>
                                    <p:cond delay="0"/>
                                  </p:stCondLst>
                                  <p:childTnLst>
                                    <p:anim calcmode="lin" valueType="num">
                                      <p:cBhvr additive="base">
                                        <p:cTn id="14" dur="500"/>
                                        <p:tgtEl>
                                          <p:spTgt spid="9"/>
                                        </p:tgtEl>
                                        <p:attrNameLst>
                                          <p:attrName>ppt_y</p:attrName>
                                        </p:attrNameLst>
                                      </p:cBhvr>
                                      <p:tavLst>
                                        <p:tav tm="0">
                                          <p:val>
                                            <p:strVal val="#ppt_y"/>
                                          </p:val>
                                        </p:tav>
                                        <p:tav tm="100000">
                                          <p:val>
                                            <p:strVal val="#ppt_y+#ppt_h*1.125000"/>
                                          </p:val>
                                        </p:tav>
                                      </p:tavLst>
                                    </p:anim>
                                    <p:animEffect transition="out" filter="wipe(down)">
                                      <p:cBhvr>
                                        <p:cTn id="15" dur="500"/>
                                        <p:tgtEl>
                                          <p:spTgt spid="9"/>
                                        </p:tgtEl>
                                      </p:cBhvr>
                                    </p:animEffect>
                                    <p:set>
                                      <p:cBhvr>
                                        <p:cTn id="16" dur="1" fill="hold">
                                          <p:stCondLst>
                                            <p:cond delay="499"/>
                                          </p:stCondLst>
                                        </p:cTn>
                                        <p:tgtEl>
                                          <p:spTgt spid="9"/>
                                        </p:tgtEl>
                                        <p:attrNameLst>
                                          <p:attrName>style.visibility</p:attrName>
                                        </p:attrNameLst>
                                      </p:cBhvr>
                                      <p:to>
                                        <p:strVal val="hidden"/>
                                      </p:to>
                                    </p:set>
                                  </p:childTnLst>
                                </p:cTn>
                              </p:par>
                              <p:par>
                                <p:cTn id="17" presetID="12" presetClass="exit" presetSubtype="4" fill="hold" nodeType="withEffect">
                                  <p:stCondLst>
                                    <p:cond delay="0"/>
                                  </p:stCondLst>
                                  <p:childTnLst>
                                    <p:anim calcmode="lin" valueType="num">
                                      <p:cBhvr additive="base">
                                        <p:cTn id="18" dur="500"/>
                                        <p:tgtEl>
                                          <p:spTgt spid="8"/>
                                        </p:tgtEl>
                                        <p:attrNameLst>
                                          <p:attrName>ppt_y</p:attrName>
                                        </p:attrNameLst>
                                      </p:cBhvr>
                                      <p:tavLst>
                                        <p:tav tm="0">
                                          <p:val>
                                            <p:strVal val="#ppt_y"/>
                                          </p:val>
                                        </p:tav>
                                        <p:tav tm="100000">
                                          <p:val>
                                            <p:strVal val="#ppt_y+#ppt_h*1.125000"/>
                                          </p:val>
                                        </p:tav>
                                      </p:tavLst>
                                    </p:anim>
                                    <p:animEffect transition="out" filter="wipe(down)">
                                      <p:cBhvr>
                                        <p:cTn id="19" dur="500"/>
                                        <p:tgtEl>
                                          <p:spTgt spid="8"/>
                                        </p:tgtEl>
                                      </p:cBhvr>
                                    </p:animEffect>
                                    <p:set>
                                      <p:cBhvr>
                                        <p:cTn id="20" dur="1" fill="hold">
                                          <p:stCondLst>
                                            <p:cond delay="499"/>
                                          </p:stCondLst>
                                        </p:cTn>
                                        <p:tgtEl>
                                          <p:spTgt spid="8"/>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6" presetClass="entr" presetSubtype="16"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circle(in)">
                                      <p:cBhvr>
                                        <p:cTn id="25" dur="2000"/>
                                        <p:tgtEl>
                                          <p:spTgt spid="7"/>
                                        </p:tgtEl>
                                      </p:cBhvr>
                                    </p:animEffect>
                                  </p:childTnLst>
                                </p:cTn>
                              </p:par>
                              <p:par>
                                <p:cTn id="26" presetID="6" presetClass="entr" presetSubtype="16" fill="hold" nodeType="with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circle(in)">
                                      <p:cBhvr>
                                        <p:cTn id="28" dur="2000"/>
                                        <p:tgtEl>
                                          <p:spTgt spid="6"/>
                                        </p:tgtEl>
                                      </p:cBhvr>
                                    </p:animEffect>
                                  </p:childTnLst>
                                </p:cTn>
                              </p:par>
                            </p:childTnLst>
                          </p:cTn>
                        </p:par>
                      </p:childTnLst>
                    </p:cTn>
                  </p:par>
                  <p:par>
                    <p:cTn id="29" fill="hold">
                      <p:stCondLst>
                        <p:cond delay="indefinite"/>
                      </p:stCondLst>
                      <p:childTnLst>
                        <p:par>
                          <p:cTn id="30" fill="hold">
                            <p:stCondLst>
                              <p:cond delay="0"/>
                            </p:stCondLst>
                            <p:childTnLst>
                              <p:par>
                                <p:cTn id="31" presetID="12" presetClass="exit" presetSubtype="4" fill="hold" grpId="1" nodeType="clickEffect">
                                  <p:stCondLst>
                                    <p:cond delay="0"/>
                                  </p:stCondLst>
                                  <p:childTnLst>
                                    <p:anim calcmode="lin" valueType="num">
                                      <p:cBhvr additive="base">
                                        <p:cTn id="32" dur="500"/>
                                        <p:tgtEl>
                                          <p:spTgt spid="7"/>
                                        </p:tgtEl>
                                        <p:attrNameLst>
                                          <p:attrName>ppt_y</p:attrName>
                                        </p:attrNameLst>
                                      </p:cBhvr>
                                      <p:tavLst>
                                        <p:tav tm="0">
                                          <p:val>
                                            <p:strVal val="#ppt_y"/>
                                          </p:val>
                                        </p:tav>
                                        <p:tav tm="100000">
                                          <p:val>
                                            <p:strVal val="#ppt_y+#ppt_h*1.125000"/>
                                          </p:val>
                                        </p:tav>
                                      </p:tavLst>
                                    </p:anim>
                                    <p:animEffect transition="out" filter="wipe(down)">
                                      <p:cBhvr>
                                        <p:cTn id="33" dur="500"/>
                                        <p:tgtEl>
                                          <p:spTgt spid="7"/>
                                        </p:tgtEl>
                                      </p:cBhvr>
                                    </p:animEffect>
                                    <p:set>
                                      <p:cBhvr>
                                        <p:cTn id="34" dur="1" fill="hold">
                                          <p:stCondLst>
                                            <p:cond delay="499"/>
                                          </p:stCondLst>
                                        </p:cTn>
                                        <p:tgtEl>
                                          <p:spTgt spid="7"/>
                                        </p:tgtEl>
                                        <p:attrNameLst>
                                          <p:attrName>style.visibility</p:attrName>
                                        </p:attrNameLst>
                                      </p:cBhvr>
                                      <p:to>
                                        <p:strVal val="hidden"/>
                                      </p:to>
                                    </p:set>
                                  </p:childTnLst>
                                </p:cTn>
                              </p:par>
                              <p:par>
                                <p:cTn id="35" presetID="12" presetClass="exit" presetSubtype="4" fill="hold" nodeType="withEffect">
                                  <p:stCondLst>
                                    <p:cond delay="0"/>
                                  </p:stCondLst>
                                  <p:childTnLst>
                                    <p:anim calcmode="lin" valueType="num">
                                      <p:cBhvr additive="base">
                                        <p:cTn id="36" dur="500"/>
                                        <p:tgtEl>
                                          <p:spTgt spid="6"/>
                                        </p:tgtEl>
                                        <p:attrNameLst>
                                          <p:attrName>ppt_y</p:attrName>
                                        </p:attrNameLst>
                                      </p:cBhvr>
                                      <p:tavLst>
                                        <p:tav tm="0">
                                          <p:val>
                                            <p:strVal val="#ppt_y"/>
                                          </p:val>
                                        </p:tav>
                                        <p:tav tm="100000">
                                          <p:val>
                                            <p:strVal val="#ppt_y+#ppt_h*1.125000"/>
                                          </p:val>
                                        </p:tav>
                                      </p:tavLst>
                                    </p:anim>
                                    <p:animEffect transition="out" filter="wipe(down)">
                                      <p:cBhvr>
                                        <p:cTn id="37" dur="500"/>
                                        <p:tgtEl>
                                          <p:spTgt spid="6"/>
                                        </p:tgtEl>
                                      </p:cBhvr>
                                    </p:animEffect>
                                    <p:set>
                                      <p:cBhvr>
                                        <p:cTn id="38" dur="1" fill="hold">
                                          <p:stCondLst>
                                            <p:cond delay="499"/>
                                          </p:stCondLst>
                                        </p:cTn>
                                        <p:tgtEl>
                                          <p:spTgt spid="6"/>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6" presetClass="entr" presetSubtype="16" fill="hold" grpId="0" nodeType="clickEffect">
                                  <p:stCondLst>
                                    <p:cond delay="0"/>
                                  </p:stCondLst>
                                  <p:childTnLst>
                                    <p:set>
                                      <p:cBhvr>
                                        <p:cTn id="42" dur="1" fill="hold">
                                          <p:stCondLst>
                                            <p:cond delay="0"/>
                                          </p:stCondLst>
                                        </p:cTn>
                                        <p:tgtEl>
                                          <p:spTgt spid="5"/>
                                        </p:tgtEl>
                                        <p:attrNameLst>
                                          <p:attrName>style.visibility</p:attrName>
                                        </p:attrNameLst>
                                      </p:cBhvr>
                                      <p:to>
                                        <p:strVal val="visible"/>
                                      </p:to>
                                    </p:set>
                                    <p:animEffect transition="in" filter="circle(in)">
                                      <p:cBhvr>
                                        <p:cTn id="43" dur="2000"/>
                                        <p:tgtEl>
                                          <p:spTgt spid="5"/>
                                        </p:tgtEl>
                                      </p:cBhvr>
                                    </p:animEffect>
                                  </p:childTnLst>
                                </p:cTn>
                              </p:par>
                              <p:par>
                                <p:cTn id="44" presetID="6" presetClass="entr" presetSubtype="16" fill="hold" nodeType="withEffect">
                                  <p:stCondLst>
                                    <p:cond delay="0"/>
                                  </p:stCondLst>
                                  <p:childTnLst>
                                    <p:set>
                                      <p:cBhvr>
                                        <p:cTn id="45" dur="1" fill="hold">
                                          <p:stCondLst>
                                            <p:cond delay="0"/>
                                          </p:stCondLst>
                                        </p:cTn>
                                        <p:tgtEl>
                                          <p:spTgt spid="4"/>
                                        </p:tgtEl>
                                        <p:attrNameLst>
                                          <p:attrName>style.visibility</p:attrName>
                                        </p:attrNameLst>
                                      </p:cBhvr>
                                      <p:to>
                                        <p:strVal val="visible"/>
                                      </p:to>
                                    </p:set>
                                    <p:animEffect transition="in" filter="circle(in)">
                                      <p:cBhvr>
                                        <p:cTn id="46" dur="2000"/>
                                        <p:tgtEl>
                                          <p:spTgt spid="4"/>
                                        </p:tgtEl>
                                      </p:cBhvr>
                                    </p:animEffect>
                                  </p:childTnLst>
                                </p:cTn>
                              </p:par>
                            </p:childTnLst>
                          </p:cTn>
                        </p:par>
                      </p:childTnLst>
                    </p:cTn>
                  </p:par>
                  <p:par>
                    <p:cTn id="47" fill="hold">
                      <p:stCondLst>
                        <p:cond delay="indefinite"/>
                      </p:stCondLst>
                      <p:childTnLst>
                        <p:par>
                          <p:cTn id="48" fill="hold">
                            <p:stCondLst>
                              <p:cond delay="0"/>
                            </p:stCondLst>
                            <p:childTnLst>
                              <p:par>
                                <p:cTn id="49" presetID="12" presetClass="exit" presetSubtype="4" fill="hold" grpId="1" nodeType="clickEffect">
                                  <p:stCondLst>
                                    <p:cond delay="0"/>
                                  </p:stCondLst>
                                  <p:childTnLst>
                                    <p:anim calcmode="lin" valueType="num">
                                      <p:cBhvr additive="base">
                                        <p:cTn id="50" dur="500"/>
                                        <p:tgtEl>
                                          <p:spTgt spid="5"/>
                                        </p:tgtEl>
                                        <p:attrNameLst>
                                          <p:attrName>ppt_y</p:attrName>
                                        </p:attrNameLst>
                                      </p:cBhvr>
                                      <p:tavLst>
                                        <p:tav tm="0">
                                          <p:val>
                                            <p:strVal val="#ppt_y"/>
                                          </p:val>
                                        </p:tav>
                                        <p:tav tm="100000">
                                          <p:val>
                                            <p:strVal val="#ppt_y+#ppt_h*1.125000"/>
                                          </p:val>
                                        </p:tav>
                                      </p:tavLst>
                                    </p:anim>
                                    <p:animEffect transition="out" filter="wipe(down)">
                                      <p:cBhvr>
                                        <p:cTn id="51" dur="500"/>
                                        <p:tgtEl>
                                          <p:spTgt spid="5"/>
                                        </p:tgtEl>
                                      </p:cBhvr>
                                    </p:animEffect>
                                    <p:set>
                                      <p:cBhvr>
                                        <p:cTn id="52" dur="1" fill="hold">
                                          <p:stCondLst>
                                            <p:cond delay="499"/>
                                          </p:stCondLst>
                                        </p:cTn>
                                        <p:tgtEl>
                                          <p:spTgt spid="5"/>
                                        </p:tgtEl>
                                        <p:attrNameLst>
                                          <p:attrName>style.visibility</p:attrName>
                                        </p:attrNameLst>
                                      </p:cBhvr>
                                      <p:to>
                                        <p:strVal val="hidden"/>
                                      </p:to>
                                    </p:set>
                                  </p:childTnLst>
                                </p:cTn>
                              </p:par>
                              <p:par>
                                <p:cTn id="53" presetID="12" presetClass="exit" presetSubtype="4" fill="hold" nodeType="withEffect">
                                  <p:stCondLst>
                                    <p:cond delay="0"/>
                                  </p:stCondLst>
                                  <p:childTnLst>
                                    <p:anim calcmode="lin" valueType="num">
                                      <p:cBhvr additive="base">
                                        <p:cTn id="54" dur="500"/>
                                        <p:tgtEl>
                                          <p:spTgt spid="4"/>
                                        </p:tgtEl>
                                        <p:attrNameLst>
                                          <p:attrName>ppt_y</p:attrName>
                                        </p:attrNameLst>
                                      </p:cBhvr>
                                      <p:tavLst>
                                        <p:tav tm="0">
                                          <p:val>
                                            <p:strVal val="#ppt_y"/>
                                          </p:val>
                                        </p:tav>
                                        <p:tav tm="100000">
                                          <p:val>
                                            <p:strVal val="#ppt_y+#ppt_h*1.125000"/>
                                          </p:val>
                                        </p:tav>
                                      </p:tavLst>
                                    </p:anim>
                                    <p:animEffect transition="out" filter="wipe(down)">
                                      <p:cBhvr>
                                        <p:cTn id="55" dur="500"/>
                                        <p:tgtEl>
                                          <p:spTgt spid="4"/>
                                        </p:tgtEl>
                                      </p:cBhvr>
                                    </p:animEffect>
                                    <p:set>
                                      <p:cBhvr>
                                        <p:cTn id="56"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7" grpId="0"/>
      <p:bldP spid="7" grpId="1"/>
      <p:bldP spid="9" grpId="0"/>
      <p:bldP spid="9" grpI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330605" y="1014761"/>
            <a:ext cx="7627434" cy="769441"/>
          </a:xfrm>
          <a:prstGeom prst="rect">
            <a:avLst/>
          </a:prstGeom>
          <a:noFill/>
        </p:spPr>
        <p:txBody>
          <a:bodyPr wrap="square" rtlCol="0">
            <a:spAutoFit/>
          </a:bodyPr>
          <a:lstStyle/>
          <a:p>
            <a:pPr algn="ctr"/>
            <a:r>
              <a:rPr lang="en-US" altLang="zh-CN" sz="4400" dirty="0" smtClean="0"/>
              <a:t>Face </a:t>
            </a:r>
            <a:r>
              <a:rPr lang="en-US" altLang="zh-CN" sz="4400" dirty="0" err="1" smtClean="0"/>
              <a:t>Classificaiton</a:t>
            </a:r>
            <a:r>
              <a:rPr lang="en-US" altLang="zh-CN" sz="4400" dirty="0" smtClean="0"/>
              <a:t> Benchmark</a:t>
            </a:r>
            <a:endParaRPr lang="zh-CN" altLang="en-US" sz="4400" dirty="0"/>
          </a:p>
        </p:txBody>
      </p:sp>
      <p:sp>
        <p:nvSpPr>
          <p:cNvPr id="5" name="文本框 4"/>
          <p:cNvSpPr txBox="1"/>
          <p:nvPr/>
        </p:nvSpPr>
        <p:spPr>
          <a:xfrm>
            <a:off x="2107580" y="2188315"/>
            <a:ext cx="9088244" cy="830997"/>
          </a:xfrm>
          <a:prstGeom prst="rect">
            <a:avLst/>
          </a:prstGeom>
          <a:noFill/>
        </p:spPr>
        <p:txBody>
          <a:bodyPr wrap="square" rtlCol="0">
            <a:spAutoFit/>
          </a:bodyPr>
          <a:lstStyle/>
          <a:p>
            <a:r>
              <a:rPr lang="en-US" altLang="zh-CN" sz="2400" dirty="0" smtClean="0"/>
              <a:t>1. RPN network is employed to extract proposals inspired by the work of Faster-RCNN [1] and its recent application in face detection [2] </a:t>
            </a:r>
            <a:endParaRPr lang="zh-CN" altLang="en-US" sz="2400" dirty="0"/>
          </a:p>
        </p:txBody>
      </p:sp>
      <p:sp>
        <p:nvSpPr>
          <p:cNvPr id="6" name="文本框 5"/>
          <p:cNvSpPr txBox="1"/>
          <p:nvPr/>
        </p:nvSpPr>
        <p:spPr>
          <a:xfrm>
            <a:off x="2107580" y="3145758"/>
            <a:ext cx="8396868" cy="1569660"/>
          </a:xfrm>
          <a:prstGeom prst="rect">
            <a:avLst/>
          </a:prstGeom>
          <a:noFill/>
        </p:spPr>
        <p:txBody>
          <a:bodyPr wrap="square" rtlCol="0">
            <a:spAutoFit/>
          </a:bodyPr>
          <a:lstStyle/>
          <a:p>
            <a:r>
              <a:rPr lang="en-US" altLang="zh-CN" sz="2400" dirty="0" smtClean="0"/>
              <a:t>2. Generic object proposal-generating methods such as [3] are not very suitable for our benchmark because the amount of positive patches generated is too scarce and those are not as </a:t>
            </a:r>
            <a:r>
              <a:rPr lang="en-US" altLang="zh-CN" sz="2400" dirty="0" err="1" smtClean="0"/>
              <a:t>discrimative</a:t>
            </a:r>
            <a:r>
              <a:rPr lang="en-US" altLang="zh-CN" sz="2400" dirty="0" smtClean="0"/>
              <a:t> as a specially trained RPN face proposal network</a:t>
            </a:r>
            <a:endParaRPr lang="zh-CN" altLang="en-US" sz="2400" dirty="0"/>
          </a:p>
        </p:txBody>
      </p:sp>
      <p:sp>
        <p:nvSpPr>
          <p:cNvPr id="7" name="文本框 6"/>
          <p:cNvSpPr txBox="1"/>
          <p:nvPr/>
        </p:nvSpPr>
        <p:spPr>
          <a:xfrm>
            <a:off x="1957038" y="5103674"/>
            <a:ext cx="9389327" cy="1754326"/>
          </a:xfrm>
          <a:prstGeom prst="rect">
            <a:avLst/>
          </a:prstGeom>
          <a:noFill/>
        </p:spPr>
        <p:txBody>
          <a:bodyPr wrap="square" rtlCol="0">
            <a:spAutoFit/>
          </a:bodyPr>
          <a:lstStyle/>
          <a:p>
            <a:pPr marL="342900" indent="-342900">
              <a:buAutoNum type="arabicPeriod"/>
            </a:pPr>
            <a:r>
              <a:rPr lang="en-US" altLang="zh-CN" dirty="0" smtClean="0"/>
              <a:t>Ren S, He K, </a:t>
            </a:r>
            <a:r>
              <a:rPr lang="en-US" altLang="zh-CN" dirty="0" err="1" smtClean="0"/>
              <a:t>Girshick</a:t>
            </a:r>
            <a:r>
              <a:rPr lang="en-US" altLang="zh-CN" dirty="0" smtClean="0"/>
              <a:t> R, et al. Faster R-CNN: Towards real-time object </a:t>
            </a:r>
            <a:r>
              <a:rPr lang="en-US" altLang="zh-CN" dirty="0" err="1" smtClean="0"/>
              <a:t>detec-tion</a:t>
            </a:r>
            <a:r>
              <a:rPr lang="en-US" altLang="zh-CN" dirty="0" smtClean="0"/>
              <a:t> with region proposal networks. In: Advances in neural information processing systems. 2015: 91-99</a:t>
            </a:r>
          </a:p>
          <a:p>
            <a:pPr marL="342900" indent="-342900">
              <a:buAutoNum type="arabicPeriod"/>
            </a:pPr>
            <a:r>
              <a:rPr lang="en-US" altLang="zh-CN" dirty="0" smtClean="0"/>
              <a:t>Jiang H, Learned-Miller E. Face Detection with the Faster R-CNN. </a:t>
            </a:r>
            <a:r>
              <a:rPr lang="en-US" altLang="zh-CN" dirty="0" err="1" smtClean="0"/>
              <a:t>arXiv</a:t>
            </a:r>
            <a:r>
              <a:rPr lang="en-US" altLang="zh-CN" dirty="0" smtClean="0"/>
              <a:t> preprintarXiv:1606.03473, 2016.</a:t>
            </a:r>
          </a:p>
          <a:p>
            <a:pPr marL="342900" indent="-342900">
              <a:buAutoNum type="arabicPeriod"/>
            </a:pPr>
            <a:r>
              <a:rPr lang="en-US" altLang="zh-CN" dirty="0" smtClean="0"/>
              <a:t>Van de Sande K E A, </a:t>
            </a:r>
            <a:r>
              <a:rPr lang="en-US" altLang="zh-CN" dirty="0" err="1" smtClean="0"/>
              <a:t>Uijlings</a:t>
            </a:r>
            <a:r>
              <a:rPr lang="en-US" altLang="zh-CN" dirty="0" smtClean="0"/>
              <a:t> J R </a:t>
            </a:r>
            <a:r>
              <a:rPr lang="en-US" altLang="zh-CN" dirty="0" err="1" smtClean="0"/>
              <a:t>R</a:t>
            </a:r>
            <a:r>
              <a:rPr lang="en-US" altLang="zh-CN" dirty="0" smtClean="0"/>
              <a:t>, </a:t>
            </a:r>
            <a:r>
              <a:rPr lang="en-US" altLang="zh-CN" dirty="0" err="1" smtClean="0"/>
              <a:t>Gevers</a:t>
            </a:r>
            <a:r>
              <a:rPr lang="en-US" altLang="zh-CN" dirty="0" smtClean="0"/>
              <a:t> T, et al. Segmentation as </a:t>
            </a:r>
            <a:r>
              <a:rPr lang="en-US" altLang="zh-CN" dirty="0" err="1" smtClean="0"/>
              <a:t>selectivesearch</a:t>
            </a:r>
            <a:r>
              <a:rPr lang="en-US" altLang="zh-CN" dirty="0" smtClean="0"/>
              <a:t> for object recognition: International Conference on Computer Vision. IEEE, 2011: 1879-1886.</a:t>
            </a:r>
            <a:endParaRPr lang="zh-CN" altLang="en-US" dirty="0"/>
          </a:p>
        </p:txBody>
      </p:sp>
    </p:spTree>
    <p:extLst>
      <p:ext uri="{BB962C8B-B14F-4D97-AF65-F5344CB8AC3E}">
        <p14:creationId xmlns:p14="http://schemas.microsoft.com/office/powerpoint/2010/main" val="1968202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linds(horizontal)">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510</TotalTime>
  <Words>1770</Words>
  <Application>Microsoft Office PowerPoint</Application>
  <PresentationFormat>宽屏</PresentationFormat>
  <Paragraphs>108</Paragraphs>
  <Slides>20</Slides>
  <Notes>0</Notes>
  <HiddenSlides>0</HiddenSlides>
  <MMClips>1</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20</vt:i4>
      </vt:variant>
    </vt:vector>
  </HeadingPairs>
  <TitlesOfParts>
    <vt:vector size="26" baseType="lpstr">
      <vt:lpstr>宋体</vt:lpstr>
      <vt:lpstr>Arial</vt:lpstr>
      <vt:lpstr>Calibri</vt:lpstr>
      <vt:lpstr>Calibri Light</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david</dc:creator>
  <cp:lastModifiedBy>david</cp:lastModifiedBy>
  <cp:revision>26</cp:revision>
  <dcterms:created xsi:type="dcterms:W3CDTF">2016-09-27T07:17:39Z</dcterms:created>
  <dcterms:modified xsi:type="dcterms:W3CDTF">2016-09-27T15:48:02Z</dcterms:modified>
</cp:coreProperties>
</file>